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44" r:id="rId1"/>
  </p:sldMasterIdLst>
  <p:notesMasterIdLst>
    <p:notesMasterId r:id="rId38"/>
  </p:notesMasterIdLst>
  <p:sldIdLst>
    <p:sldId id="256" r:id="rId2"/>
    <p:sldId id="258" r:id="rId3"/>
    <p:sldId id="296" r:id="rId4"/>
    <p:sldId id="297" r:id="rId5"/>
    <p:sldId id="298" r:id="rId6"/>
    <p:sldId id="270" r:id="rId7"/>
    <p:sldId id="314" r:id="rId8"/>
    <p:sldId id="307" r:id="rId9"/>
    <p:sldId id="325" r:id="rId10"/>
    <p:sldId id="326" r:id="rId11"/>
    <p:sldId id="313" r:id="rId12"/>
    <p:sldId id="290" r:id="rId13"/>
    <p:sldId id="291" r:id="rId14"/>
    <p:sldId id="316" r:id="rId15"/>
    <p:sldId id="308" r:id="rId16"/>
    <p:sldId id="322" r:id="rId17"/>
    <p:sldId id="323" r:id="rId18"/>
    <p:sldId id="318" r:id="rId19"/>
    <p:sldId id="305" r:id="rId20"/>
    <p:sldId id="319" r:id="rId21"/>
    <p:sldId id="303" r:id="rId22"/>
    <p:sldId id="324" r:id="rId23"/>
    <p:sldId id="320" r:id="rId24"/>
    <p:sldId id="302" r:id="rId25"/>
    <p:sldId id="327" r:id="rId26"/>
    <p:sldId id="328" r:id="rId27"/>
    <p:sldId id="315" r:id="rId28"/>
    <p:sldId id="289" r:id="rId29"/>
    <p:sldId id="331" r:id="rId30"/>
    <p:sldId id="330" r:id="rId31"/>
    <p:sldId id="329" r:id="rId32"/>
    <p:sldId id="306" r:id="rId33"/>
    <p:sldId id="321" r:id="rId34"/>
    <p:sldId id="294" r:id="rId35"/>
    <p:sldId id="282" r:id="rId36"/>
    <p:sldId id="300" r:id="rId37"/>
  </p:sldIdLst>
  <p:sldSz cx="12192000" cy="6858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libri Light" panose="020F0302020204030204" pitchFamily="34" charset="0"/>
      <p:regular r:id="rId43"/>
      <p:italic r:id="rId44"/>
    </p:embeddedFont>
    <p:embeddedFont>
      <p:font typeface="Consolas" panose="020B0609020204030204" pitchFamily="49" charset="0"/>
      <p:regular r:id="rId45"/>
      <p:bold r:id="rId46"/>
      <p:italic r:id="rId47"/>
      <p:boldItalic r:id="rId48"/>
    </p:embeddedFont>
    <p:embeddedFont>
      <p:font typeface="HY견고딕" panose="02030600000101010101" pitchFamily="18" charset="-127"/>
      <p:regular r:id="rId49"/>
    </p:embeddedFont>
    <p:embeddedFont>
      <p:font typeface="맑은 고딕" panose="020B0503020000020004" pitchFamily="50" charset="-127"/>
      <p:regular r:id="rId50"/>
      <p:bold r:id="rId51"/>
    </p:embeddedFont>
    <p:embeddedFont>
      <p:font typeface="휴먼둥근헤드라인" panose="02030504000101010101" pitchFamily="18" charset="-127"/>
      <p:regular r:id="rId52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273" userDrawn="1">
          <p15:clr>
            <a:srgbClr val="A4A3A4"/>
          </p15:clr>
        </p15:guide>
        <p15:guide id="4" orient="horz" pos="23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431E"/>
    <a:srgbClr val="F5DF4D"/>
    <a:srgbClr val="939597"/>
    <a:srgbClr val="E41A00"/>
    <a:srgbClr val="F2F2F2"/>
    <a:srgbClr val="0165B2"/>
    <a:srgbClr val="445569"/>
    <a:srgbClr val="1F4E79"/>
    <a:srgbClr val="D9D9D9"/>
    <a:srgbClr val="878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7" autoAdjust="0"/>
    <p:restoredTop sz="72482" autoAdjust="0"/>
  </p:normalViewPr>
  <p:slideViewPr>
    <p:cSldViewPr>
      <p:cViewPr varScale="1">
        <p:scale>
          <a:sx n="114" d="100"/>
          <a:sy n="114" d="100"/>
        </p:scale>
        <p:origin x="618" y="108"/>
      </p:cViewPr>
      <p:guideLst>
        <p:guide orient="horz" pos="2160"/>
        <p:guide pos="3840"/>
        <p:guide orient="horz" pos="2273"/>
        <p:guide orient="horz" pos="23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864" y="10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4B13090-954C-42B8-9E26-10AE906BFE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B5573C-C310-4726-9454-5731CB3903B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B23E853-DAFB-42BA-8E42-DDF83CF398B2}" type="datetimeFigureOut">
              <a:rPr lang="ko-KR" altLang="en-US"/>
              <a:pPr>
                <a:defRPr/>
              </a:pPr>
              <a:t>2021-10-18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FD22152C-1816-43C7-B775-5E35B9F1B4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0B8D62B9-6FD8-43F2-9E77-9978E5CE90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97EA6A-DFF3-4031-B2DB-B8F0C59EF5B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483748-CC11-4FD5-9189-939F40637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2D6D723-6FAE-4977-A65A-290E950EFE4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653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6096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9026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079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372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1671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0611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037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3730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706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8057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413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8850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6388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0497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6598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7060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5706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896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9769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2900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5131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992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3160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2253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7246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5634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4376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4743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6965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마지막으로 참고 문헌 입니다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감사합니다</a:t>
            </a:r>
            <a:r>
              <a:rPr lang="en-US" altLang="ko-KR"/>
              <a:t>. </a:t>
            </a:r>
            <a:endParaRPr lang="ko-KR" altLang="en-US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129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903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381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047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632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913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272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365A99C7-F13B-47D8-B5BD-38E6F0CB361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712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4C9F9D85-245D-487B-9B00-88B0B539706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89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5D9AA456-0B6B-4E73-B0F7-E7ED14FCE978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712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4000">
              <a:schemeClr val="accent4">
                <a:lumMod val="20000"/>
                <a:lumOff val="80000"/>
              </a:schemeClr>
            </a:gs>
            <a:gs pos="71000">
              <a:schemeClr val="accent5">
                <a:lumMod val="20000"/>
                <a:lumOff val="80000"/>
              </a:schemeClr>
            </a:gs>
            <a:gs pos="100000">
              <a:srgbClr val="93959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79EBF7CE-BBD8-4458-A8ED-6DB61D7612E5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m.blog.naver.com/PostView.naver?blogId=hirit808&amp;logNo=221486800161&amp;proxyReferer=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urt-park.github.io/2017-03-26/yolo/,2021.10.15" TargetMode="External"/><Relationship Id="rId5" Type="http://schemas.openxmlformats.org/officeDocument/2006/relationships/hyperlink" Target="https://bong-sik.tistory.com/m/16" TargetMode="External"/><Relationship Id="rId4" Type="http://schemas.openxmlformats.org/officeDocument/2006/relationships/hyperlink" Target="https://m.blog.naver.com/PostView.naver?blogId=hirit808&amp;logNo=221486800161&amp;proxyReferer=,2021.10.02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4A0F72E-1949-4219-AC42-014A834BDE88}"/>
              </a:ext>
            </a:extLst>
          </p:cNvPr>
          <p:cNvSpPr txBox="1"/>
          <p:nvPr/>
        </p:nvSpPr>
        <p:spPr>
          <a:xfrm>
            <a:off x="6744072" y="4679112"/>
            <a:ext cx="5194571" cy="95615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팀명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: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인생은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Yolo,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차량도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Yolo</a:t>
            </a:r>
          </a:p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팀원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김 정인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김 덕열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양 진현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유 지훈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" y="1579670"/>
            <a:ext cx="12191999" cy="219090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39597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10859084" y="-40947"/>
            <a:ext cx="8851785" cy="286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C535B9-0206-4933-B3A2-FC73A8BF1A8F}"/>
              </a:ext>
            </a:extLst>
          </p:cNvPr>
          <p:cNvSpPr txBox="1"/>
          <p:nvPr/>
        </p:nvSpPr>
        <p:spPr>
          <a:xfrm>
            <a:off x="1451484" y="2365139"/>
            <a:ext cx="9023999" cy="615553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차선 검출 및 고속도로 주행 내 객체 인식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10067" y="1700808"/>
            <a:ext cx="11971867" cy="1944216"/>
          </a:xfrm>
          <a:prstGeom prst="rect">
            <a:avLst/>
          </a:prstGeom>
          <a:noFill/>
          <a:ln w="15875">
            <a:solidFill>
              <a:srgbClr val="93959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38020F5-0CD7-417A-B771-45BA11E35E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1" y="6348813"/>
            <a:ext cx="1482842" cy="385879"/>
          </a:xfrm>
          <a:prstGeom prst="rect">
            <a:avLst/>
          </a:prstGeom>
        </p:spPr>
      </p:pic>
      <p:pic>
        <p:nvPicPr>
          <p:cNvPr id="12" name="_x278651016" descr="EMB0000378c3f3d">
            <a:extLst>
              <a:ext uri="{FF2B5EF4-FFF2-40B4-BE49-F238E27FC236}">
                <a16:creationId xmlns:a16="http://schemas.microsoft.com/office/drawing/2014/main" id="{E297AD8E-BC3A-4F98-8136-D918C8339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64" y="6381328"/>
            <a:ext cx="1180238" cy="37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37D58F-E171-44A2-A15D-1E176FB9695E}"/>
              </a:ext>
            </a:extLst>
          </p:cNvPr>
          <p:cNvSpPr txBox="1"/>
          <p:nvPr/>
        </p:nvSpPr>
        <p:spPr>
          <a:xfrm>
            <a:off x="110066" y="1707129"/>
            <a:ext cx="2629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한국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IT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교육원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C605C0-9F0E-45B4-AC08-2BBAFCD69720}"/>
              </a:ext>
            </a:extLst>
          </p:cNvPr>
          <p:cNvSpPr txBox="1"/>
          <p:nvPr/>
        </p:nvSpPr>
        <p:spPr>
          <a:xfrm>
            <a:off x="0" y="11694"/>
            <a:ext cx="12192000" cy="338554"/>
          </a:xfrm>
          <a:prstGeom prst="rect">
            <a:avLst/>
          </a:prstGeom>
          <a:solidFill>
            <a:srgbClr val="F5DF4D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altLang="ko-KR" sz="1600" spc="600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K-Digital </a:t>
            </a:r>
            <a:r>
              <a:rPr lang="en-US" altLang="ko-KR" sz="16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Training</a:t>
            </a:r>
            <a:endParaRPr lang="ko-KR" alt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27348" y="224644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89310" y="1262440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4119047" y="980728"/>
            <a:ext cx="7768945" cy="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56215" y="797079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결과 제시 ③</a:t>
            </a: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Perspective transform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92B663-D45A-4019-A511-28725851A858}"/>
              </a:ext>
            </a:extLst>
          </p:cNvPr>
          <p:cNvSpPr txBox="1"/>
          <p:nvPr/>
        </p:nvSpPr>
        <p:spPr>
          <a:xfrm>
            <a:off x="1156215" y="1264030"/>
            <a:ext cx="1039068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원근 보정</a:t>
            </a:r>
            <a:endParaRPr lang="en-US" altLang="ko-KR" b="1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66AF3F55-625B-4552-9F05-0D49DEB18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189" y="4558417"/>
            <a:ext cx="6685052" cy="17235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Img_Perspect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img,src,dst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lvl="1"/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img.shape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[: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lvl="1"/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dst_size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/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np.float32([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 lvl="1"/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dst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dst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np.float32(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dst_size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/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cv2.getPerspectiveTransform(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dst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/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img_src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cv2.warpPerspective(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dst_size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/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img_src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06AD406-390E-4EF1-9744-9007BD6421D5}"/>
              </a:ext>
            </a:extLst>
          </p:cNvPr>
          <p:cNvGrpSpPr/>
          <p:nvPr/>
        </p:nvGrpSpPr>
        <p:grpSpPr>
          <a:xfrm>
            <a:off x="836189" y="1836627"/>
            <a:ext cx="10267956" cy="2520000"/>
            <a:chOff x="836189" y="1836627"/>
            <a:chExt cx="10267956" cy="2520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D591BBF-D95C-4E8D-B440-7330BBF484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7" r="507"/>
            <a:stretch/>
          </p:blipFill>
          <p:spPr>
            <a:xfrm>
              <a:off x="836189" y="1836627"/>
              <a:ext cx="4522252" cy="25200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B818573-DD77-4F8A-900E-53CB8EA02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36060" y="1836627"/>
              <a:ext cx="4468085" cy="2520000"/>
            </a:xfrm>
            <a:prstGeom prst="rect">
              <a:avLst/>
            </a:prstGeom>
          </p:spPr>
        </p:pic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573553CC-7D14-4340-9848-C781A0900B0F}"/>
                </a:ext>
              </a:extLst>
            </p:cNvPr>
            <p:cNvSpPr/>
            <p:nvPr/>
          </p:nvSpPr>
          <p:spPr>
            <a:xfrm>
              <a:off x="5637250" y="2916524"/>
              <a:ext cx="720000" cy="36020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6830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10150" y="116356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255958" y="980729"/>
            <a:ext cx="11632034" cy="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78AB2C-9340-44CE-A85F-73C12B3DA2FE}"/>
              </a:ext>
            </a:extLst>
          </p:cNvPr>
          <p:cNvSpPr txBox="1"/>
          <p:nvPr/>
        </p:nvSpPr>
        <p:spPr>
          <a:xfrm>
            <a:off x="1114206" y="1175995"/>
            <a:ext cx="1039068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코드 진행절차</a:t>
            </a:r>
            <a:endParaRPr lang="en-US" altLang="ko-KR" b="1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986A422-4283-4A3D-BCFB-9FD2F16B9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50" y="1801493"/>
            <a:ext cx="10687390" cy="4194801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B631FAA-D1BC-47E2-A3AD-43D1DE49C9C3}"/>
              </a:ext>
            </a:extLst>
          </p:cNvPr>
          <p:cNvSpPr/>
          <p:nvPr/>
        </p:nvSpPr>
        <p:spPr>
          <a:xfrm>
            <a:off x="5890079" y="2867442"/>
            <a:ext cx="1619240" cy="7920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흰색 값 분리</a:t>
            </a:r>
          </a:p>
        </p:txBody>
      </p:sp>
    </p:spTree>
    <p:extLst>
      <p:ext uri="{BB962C8B-B14F-4D97-AF65-F5344CB8AC3E}">
        <p14:creationId xmlns:p14="http://schemas.microsoft.com/office/powerpoint/2010/main" val="31968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27348" y="224644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59339" y="1261470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32744" y="4794481"/>
            <a:ext cx="6775424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다른 환경적 요소를 배제한 이미지를 추출하기 위하여 사용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결과 제시 ④</a:t>
            </a: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흰색 차선 분리</a:t>
            </a:r>
          </a:p>
        </p:txBody>
      </p:sp>
      <p:sp>
        <p:nvSpPr>
          <p:cNvPr id="2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742AE8-DFBE-4573-9410-1535FAE791EF}"/>
              </a:ext>
            </a:extLst>
          </p:cNvPr>
          <p:cNvSpPr txBox="1"/>
          <p:nvPr/>
        </p:nvSpPr>
        <p:spPr>
          <a:xfrm>
            <a:off x="1110447" y="1268205"/>
            <a:ext cx="1039068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흰색 값 분리</a:t>
            </a:r>
            <a:endParaRPr lang="en-US" altLang="ko-KR" b="1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8CF6E28-DF0F-4EA1-ACEA-68257BBB5144}"/>
              </a:ext>
            </a:extLst>
          </p:cNvPr>
          <p:cNvGrpSpPr/>
          <p:nvPr/>
        </p:nvGrpSpPr>
        <p:grpSpPr>
          <a:xfrm>
            <a:off x="832744" y="1861303"/>
            <a:ext cx="10484890" cy="2520000"/>
            <a:chOff x="832744" y="1861303"/>
            <a:chExt cx="10484890" cy="2520000"/>
          </a:xfrm>
        </p:grpSpPr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70F437F4-F85C-495B-B8A0-90D6FF68E4A1}"/>
                </a:ext>
              </a:extLst>
            </p:cNvPr>
            <p:cNvSpPr/>
            <p:nvPr/>
          </p:nvSpPr>
          <p:spPr>
            <a:xfrm>
              <a:off x="5715189" y="2941200"/>
              <a:ext cx="720000" cy="36020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A8AB7B0-0893-42FA-8791-7A4297B5B0E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2744" y="1861303"/>
              <a:ext cx="4500000" cy="25200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1D2B4CB-6C3A-49EA-BD05-A89EF1AA55D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17634" y="1861303"/>
              <a:ext cx="4500000" cy="2520000"/>
            </a:xfrm>
            <a:prstGeom prst="rect">
              <a:avLst/>
            </a:prstGeom>
          </p:spPr>
        </p:pic>
      </p:grpSp>
      <p:sp>
        <p:nvSpPr>
          <p:cNvPr id="8" name="Rectangle 1">
            <a:extLst>
              <a:ext uri="{FF2B5EF4-FFF2-40B4-BE49-F238E27FC236}">
                <a16:creationId xmlns:a16="http://schemas.microsoft.com/office/drawing/2014/main" id="{75F0FFEB-8E7F-48D5-BAF6-6E90E32487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44" y="5411455"/>
            <a:ext cx="10951888" cy="6155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img_white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= cv2.inRange(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img_temp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white_lower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white_upper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img_white_line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= cv2.bitwise_and(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img_perspect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img_perspect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img_white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969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27348" y="224644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59339" y="124959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결과 제시 ⑤</a:t>
            </a: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각 단계별 출력</a:t>
            </a:r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BA11E0-8B05-4D59-88D4-73D39417F51B}"/>
              </a:ext>
            </a:extLst>
          </p:cNvPr>
          <p:cNvSpPr txBox="1"/>
          <p:nvPr/>
        </p:nvSpPr>
        <p:spPr>
          <a:xfrm>
            <a:off x="1163395" y="1270409"/>
            <a:ext cx="1039068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원본 복사본 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5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개 생성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endParaRPr lang="ko-KR" altLang="en-US" b="1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25EFF12-A7CA-44E3-A66E-36104019B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339" y="1893987"/>
            <a:ext cx="7405874" cy="34624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5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img_temp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5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Img_Perspect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5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img_src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5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5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dst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5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img_perspect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5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Img_Perspect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5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5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5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dst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ko-KR" sz="25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5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5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5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np.zeros_like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5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temp_1 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5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copy.deepcopy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5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img_perspect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temp_2 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5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copy.deepcopy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5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img_perspect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temp_3 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5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copy.deepcopy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5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img_perspect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temp_4 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5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copy.deepcopy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5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img_perspect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temp_5 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5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copy.deepcopy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5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img_perspect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ko-KR" altLang="ko-KR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286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10150" y="116356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255958" y="980729"/>
            <a:ext cx="11632034" cy="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78AB2C-9340-44CE-A85F-73C12B3DA2FE}"/>
              </a:ext>
            </a:extLst>
          </p:cNvPr>
          <p:cNvSpPr txBox="1"/>
          <p:nvPr/>
        </p:nvSpPr>
        <p:spPr>
          <a:xfrm>
            <a:off x="1114206" y="1175995"/>
            <a:ext cx="1039068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코드 진행절차</a:t>
            </a:r>
            <a:endParaRPr lang="en-US" altLang="ko-KR" b="1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AE13B9C-7519-4071-BB94-A099EB5CC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50" y="1801493"/>
            <a:ext cx="10687390" cy="4194801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3CAF9B6-4702-4B98-8965-2C387A305B58}"/>
              </a:ext>
            </a:extLst>
          </p:cNvPr>
          <p:cNvSpPr/>
          <p:nvPr/>
        </p:nvSpPr>
        <p:spPr>
          <a:xfrm>
            <a:off x="7763532" y="2863203"/>
            <a:ext cx="1619240" cy="7920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300" dirty="0">
                <a:solidFill>
                  <a:srgbClr val="FF0000"/>
                </a:solidFill>
              </a:rPr>
              <a:t>슬라이딩 윈도우 피팅 및 드로잉</a:t>
            </a:r>
          </a:p>
        </p:txBody>
      </p:sp>
    </p:spTree>
    <p:extLst>
      <p:ext uri="{BB962C8B-B14F-4D97-AF65-F5344CB8AC3E}">
        <p14:creationId xmlns:p14="http://schemas.microsoft.com/office/powerpoint/2010/main" val="2501751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98738" y="197876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59339" y="124959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결과 제시 ⑤</a:t>
            </a: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각 단계별 출력</a:t>
            </a:r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BA11E0-8B05-4D59-88D4-73D39417F51B}"/>
              </a:ext>
            </a:extLst>
          </p:cNvPr>
          <p:cNvSpPr txBox="1"/>
          <p:nvPr/>
        </p:nvSpPr>
        <p:spPr>
          <a:xfrm>
            <a:off x="1163395" y="1270409"/>
            <a:ext cx="1039068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슬라이딩 윈도우 피팅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 temp_1 )</a:t>
            </a:r>
            <a:endParaRPr lang="ko-KR" altLang="en-US" b="1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0CDE33-0F59-4CEB-B5B4-893F4F99819C}"/>
              </a:ext>
            </a:extLst>
          </p:cNvPr>
          <p:cNvSpPr/>
          <p:nvPr/>
        </p:nvSpPr>
        <p:spPr>
          <a:xfrm>
            <a:off x="834204" y="4467422"/>
            <a:ext cx="718141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25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슬라이딩 윈도우 초기 위치 평균값</a:t>
            </a:r>
            <a:endParaRPr lang="en-US" altLang="ko-KR" sz="25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FB71D97-5297-48B1-B29F-F48BB69E4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204" y="2179171"/>
            <a:ext cx="8992846" cy="192360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leftx_</a:t>
            </a:r>
            <a:r>
              <a:rPr kumimoji="0" lang="ko-KR" altLang="ko-KR" sz="25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_.</a:t>
            </a:r>
            <a:r>
              <a:rPr kumimoji="0" lang="ko-KR" altLang="ko-KR" sz="25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5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leftx_base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rightx_</a:t>
            </a:r>
            <a:r>
              <a:rPr kumimoji="0" lang="ko-KR" altLang="ko-KR" sz="25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_.</a:t>
            </a:r>
            <a:r>
              <a:rPr kumimoji="0" lang="ko-KR" altLang="ko-KR" sz="25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5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rightx_base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ko-KR" sz="25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5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5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leftx_base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np.int64(</a:t>
            </a:r>
            <a:r>
              <a:rPr kumimoji="0" lang="ko-KR" altLang="ko-KR" sz="25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np.mean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5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leftx_base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_[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:]))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5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rightx_base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np.int64(</a:t>
            </a:r>
            <a:r>
              <a:rPr kumimoji="0" lang="ko-KR" altLang="ko-KR" sz="25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np.mean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5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rightx_base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_[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:]))</a:t>
            </a:r>
            <a:endParaRPr kumimoji="0" lang="ko-KR" altLang="ko-KR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040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98738" y="19917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59339" y="124959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결과 제시 ⑤</a:t>
            </a: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각 단계별 출력</a:t>
            </a:r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BA11E0-8B05-4D59-88D4-73D39417F51B}"/>
              </a:ext>
            </a:extLst>
          </p:cNvPr>
          <p:cNvSpPr txBox="1"/>
          <p:nvPr/>
        </p:nvSpPr>
        <p:spPr>
          <a:xfrm>
            <a:off x="1163395" y="1270409"/>
            <a:ext cx="1039068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슬라이딩 윈도우 피팅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 temp_1 )</a:t>
            </a:r>
            <a:endParaRPr lang="ko-KR" altLang="en-US" b="1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08855A-DCF4-460F-BB87-8CD4CA70AB85}"/>
              </a:ext>
            </a:extLst>
          </p:cNvPr>
          <p:cNvSpPr/>
          <p:nvPr/>
        </p:nvSpPr>
        <p:spPr>
          <a:xfrm>
            <a:off x="831741" y="4201951"/>
            <a:ext cx="889304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25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슬라이딩 윈도우 영역 내외 값이 없는 경우 이전 위치 평균값에서 시작 하게 고정</a:t>
            </a:r>
            <a:endParaRPr lang="en-US" altLang="ko-KR" sz="25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24EFC88-00F9-43E2-8D39-6BBD494C80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189" y="2217942"/>
            <a:ext cx="9345507" cy="153888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5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5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5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good_left_inds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5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leftx_current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5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5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np.mean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5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leftx_base_step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:]))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5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5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5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good_right_inds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5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rightx_current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5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5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np.mean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5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rightx_base_step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:]))</a:t>
            </a:r>
            <a:endParaRPr kumimoji="0" lang="ko-KR" altLang="ko-KR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219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98738" y="19917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59339" y="124959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결과 제시 ⑤</a:t>
            </a: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각 단계별 출력</a:t>
            </a:r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BA11E0-8B05-4D59-88D4-73D39417F51B}"/>
              </a:ext>
            </a:extLst>
          </p:cNvPr>
          <p:cNvSpPr txBox="1"/>
          <p:nvPr/>
        </p:nvSpPr>
        <p:spPr>
          <a:xfrm>
            <a:off x="1163395" y="1270409"/>
            <a:ext cx="1039068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슬라이딩 윈도우 드로잉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 temp_1 )</a:t>
            </a:r>
            <a:endParaRPr lang="ko-KR" altLang="en-US" b="1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510C01-FF05-4250-B47B-558625CCD019}"/>
              </a:ext>
            </a:extLst>
          </p:cNvPr>
          <p:cNvSpPr/>
          <p:nvPr/>
        </p:nvSpPr>
        <p:spPr>
          <a:xfrm>
            <a:off x="836189" y="5456764"/>
            <a:ext cx="718141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25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슬라이딩 윈도우 드로잉</a:t>
            </a:r>
            <a:endParaRPr lang="en-US" altLang="ko-KR" sz="25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7A4EDA1-C01E-4163-8C73-03569E410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397" y="1887954"/>
            <a:ext cx="4445393" cy="252000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4CDFDB61-4AFD-4A51-98AB-0DA532A89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397" y="4749915"/>
            <a:ext cx="11108810" cy="4924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cv2.rectangle(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win_xleft_low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win_y_low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), 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win_xleft_high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win_y_high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), 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cv2.rectangle(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win_xright_low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win_y_low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), 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win_xright_high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win_y_high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), 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67552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10150" y="116356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255958" y="980729"/>
            <a:ext cx="11632034" cy="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78AB2C-9340-44CE-A85F-73C12B3DA2FE}"/>
              </a:ext>
            </a:extLst>
          </p:cNvPr>
          <p:cNvSpPr txBox="1"/>
          <p:nvPr/>
        </p:nvSpPr>
        <p:spPr>
          <a:xfrm>
            <a:off x="1114206" y="1175995"/>
            <a:ext cx="1039068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코드 진행절차</a:t>
            </a:r>
            <a:endParaRPr lang="en-US" altLang="ko-KR" b="1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37C1F0B-CC86-4EC5-A465-FE7F64962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50" y="1801493"/>
            <a:ext cx="10687390" cy="4194801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114C815-3C8D-460F-90B3-22242D73A883}"/>
              </a:ext>
            </a:extLst>
          </p:cNvPr>
          <p:cNvSpPr/>
          <p:nvPr/>
        </p:nvSpPr>
        <p:spPr>
          <a:xfrm>
            <a:off x="9638005" y="2867442"/>
            <a:ext cx="1619240" cy="7920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 dirty="0">
                <a:solidFill>
                  <a:srgbClr val="FF0000"/>
                </a:solidFill>
              </a:rPr>
              <a:t>차선 색상 대입</a:t>
            </a:r>
          </a:p>
        </p:txBody>
      </p:sp>
    </p:spTree>
    <p:extLst>
      <p:ext uri="{BB962C8B-B14F-4D97-AF65-F5344CB8AC3E}">
        <p14:creationId xmlns:p14="http://schemas.microsoft.com/office/powerpoint/2010/main" val="1544293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98738" y="19917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59339" y="124959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결과 제시 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⑤</a:t>
            </a: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각 단계별 출력</a:t>
            </a:r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4E4D8A-96ED-4BEC-BC29-B4308CC9C91F}"/>
              </a:ext>
            </a:extLst>
          </p:cNvPr>
          <p:cNvSpPr/>
          <p:nvPr/>
        </p:nvSpPr>
        <p:spPr>
          <a:xfrm>
            <a:off x="1163395" y="1281020"/>
            <a:ext cx="2519216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차선 색상 대입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 temp_2 )</a:t>
            </a:r>
            <a:endParaRPr lang="ko-KR" altLang="en-US" b="1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EAB6F0-17C4-4A22-8528-CEE12EF6C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44" y="1880828"/>
            <a:ext cx="4497014" cy="2520000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DA24C2CF-427A-4AAA-BD82-5735F2DA0B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844" y="4865936"/>
            <a:ext cx="10720884" cy="6155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nonzero_y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left_lane_inds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nonzero_x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left_lane_inds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]]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nonzero_y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right_lane_inds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nonzero_x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right_lane_inds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]]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309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그림 5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31778" y="0"/>
            <a:ext cx="39616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6296549" y="1485945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01.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41571E-D5AF-4658-8E5B-5F588CCC25FE}"/>
              </a:ext>
            </a:extLst>
          </p:cNvPr>
          <p:cNvSpPr txBox="1"/>
          <p:nvPr/>
        </p:nvSpPr>
        <p:spPr>
          <a:xfrm>
            <a:off x="6296549" y="2287034"/>
            <a:ext cx="4969212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02.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팀 구성 및 역할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A5B540-74AA-4CA6-904D-994DB65E4EB3}"/>
              </a:ext>
            </a:extLst>
          </p:cNvPr>
          <p:cNvSpPr txBox="1"/>
          <p:nvPr/>
        </p:nvSpPr>
        <p:spPr>
          <a:xfrm>
            <a:off x="6296549" y="3088123"/>
            <a:ext cx="5293248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03.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 및 방법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0421BD-AD74-4354-9633-30BE8885A1C6}"/>
              </a:ext>
            </a:extLst>
          </p:cNvPr>
          <p:cNvSpPr txBox="1"/>
          <p:nvPr/>
        </p:nvSpPr>
        <p:spPr>
          <a:xfrm>
            <a:off x="6296549" y="3889212"/>
            <a:ext cx="4480049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04.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결과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0421BD-AD74-4354-9633-30BE8885A1C6}"/>
              </a:ext>
            </a:extLst>
          </p:cNvPr>
          <p:cNvSpPr txBox="1"/>
          <p:nvPr/>
        </p:nvSpPr>
        <p:spPr>
          <a:xfrm>
            <a:off x="6296549" y="4690301"/>
            <a:ext cx="3205016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05.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자체 평가 의견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CDDD06-C26E-49E8-A179-00D4CDF28DDF}"/>
              </a:ext>
            </a:extLst>
          </p:cNvPr>
          <p:cNvSpPr/>
          <p:nvPr/>
        </p:nvSpPr>
        <p:spPr bwMode="auto">
          <a:xfrm>
            <a:off x="1" y="0"/>
            <a:ext cx="5231780" cy="685800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1B52BA-800F-435E-8353-C297126174E4}"/>
              </a:ext>
            </a:extLst>
          </p:cNvPr>
          <p:cNvSpPr txBox="1"/>
          <p:nvPr/>
        </p:nvSpPr>
        <p:spPr>
          <a:xfrm>
            <a:off x="6296549" y="5491390"/>
            <a:ext cx="3205016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06.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참고 문헌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10150" y="116356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255958" y="980729"/>
            <a:ext cx="11632034" cy="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78AB2C-9340-44CE-A85F-73C12B3DA2FE}"/>
              </a:ext>
            </a:extLst>
          </p:cNvPr>
          <p:cNvSpPr txBox="1"/>
          <p:nvPr/>
        </p:nvSpPr>
        <p:spPr>
          <a:xfrm>
            <a:off x="1114206" y="1175995"/>
            <a:ext cx="1039068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코드 진행절차</a:t>
            </a:r>
            <a:endParaRPr lang="en-US" altLang="ko-KR" b="1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AD6F51F-8E4B-4FAE-986D-97E88E37E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50" y="1801493"/>
            <a:ext cx="10687390" cy="4194801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D2FEA82-6FEE-4DDF-9D88-0EE877F93FF0}"/>
              </a:ext>
            </a:extLst>
          </p:cNvPr>
          <p:cNvSpPr/>
          <p:nvPr/>
        </p:nvSpPr>
        <p:spPr>
          <a:xfrm>
            <a:off x="956533" y="4198454"/>
            <a:ext cx="1619240" cy="7920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 dirty="0">
                <a:solidFill>
                  <a:srgbClr val="FF0000"/>
                </a:solidFill>
              </a:rPr>
              <a:t>중앙선 출력 및 차선 이탈 검출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56CA5D2-F9D9-45FC-AB24-EF2D20D91BB6}"/>
              </a:ext>
            </a:extLst>
          </p:cNvPr>
          <p:cNvSpPr/>
          <p:nvPr/>
        </p:nvSpPr>
        <p:spPr>
          <a:xfrm>
            <a:off x="2291458" y="5143116"/>
            <a:ext cx="1619240" cy="7920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pc="-150">
                <a:solidFill>
                  <a:srgbClr val="FF0000"/>
                </a:solidFill>
              </a:rPr>
              <a:t>Error</a:t>
            </a:r>
            <a:r>
              <a:rPr lang="ko-KR" altLang="en-US" b="1" spc="-150" dirty="0">
                <a:solidFill>
                  <a:srgbClr val="FF0000"/>
                </a:solidFill>
              </a:rPr>
              <a:t> 처리</a:t>
            </a:r>
          </a:p>
        </p:txBody>
      </p:sp>
    </p:spTree>
    <p:extLst>
      <p:ext uri="{BB962C8B-B14F-4D97-AF65-F5344CB8AC3E}">
        <p14:creationId xmlns:p14="http://schemas.microsoft.com/office/powerpoint/2010/main" val="1822189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98738" y="19917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59339" y="124959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결과 제시 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⑤</a:t>
            </a: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각 단계별 출력</a:t>
            </a:r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BA11E0-8B05-4D59-88D4-73D39417F51B}"/>
              </a:ext>
            </a:extLst>
          </p:cNvPr>
          <p:cNvSpPr txBox="1"/>
          <p:nvPr/>
        </p:nvSpPr>
        <p:spPr>
          <a:xfrm>
            <a:off x="1163395" y="1378618"/>
            <a:ext cx="10390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중앙선 출력 및 차선 이탈 검출</a:t>
            </a:r>
            <a:r>
              <a:rPr lang="en-US" altLang="ko-KR" b="1" dirty="0"/>
              <a:t>( temp_3 )</a:t>
            </a:r>
            <a:endParaRPr lang="ko-KR" altLang="en-US" b="1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1F4534C-CE82-4215-8660-AB454C383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189" y="4003392"/>
            <a:ext cx="10619895" cy="240065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road_center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road_pixel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road_width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right_center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left_center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mid_center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road_center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error_pixel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road_pixel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cv2.line(temp_3, 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left_center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line_len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), 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left_center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line_len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), 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cv2.line(temp_3, 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right_center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line_len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), 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right_center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line_len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), 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cv2.line(temp_3, 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mid_center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line_len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), 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mid_center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line_len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), 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cv2.line(temp_3, 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140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), 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), 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cv2.line(temp_3, 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mid_center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), 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140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), 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cv2.polylines(temp_3,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np.int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_(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points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cv2.polylines(temp_3,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np.int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_(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mid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8ECFE97-F114-4C8F-97FC-34C9AB431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832" y="1774608"/>
            <a:ext cx="3857142" cy="216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B1D5D16-371C-4DDA-9D5A-56EA3A90A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89" y="1774608"/>
            <a:ext cx="3857142" cy="2160000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9E8FD7C1-929D-40BA-92F2-848D391C12A7}"/>
              </a:ext>
            </a:extLst>
          </p:cNvPr>
          <p:cNvSpPr/>
          <p:nvPr/>
        </p:nvSpPr>
        <p:spPr>
          <a:xfrm>
            <a:off x="5162581" y="2674505"/>
            <a:ext cx="720000" cy="3602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428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98738" y="19917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59339" y="124959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결과 제시 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⑤</a:t>
            </a: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각 단계별 출력</a:t>
            </a:r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BA11E0-8B05-4D59-88D4-73D39417F51B}"/>
              </a:ext>
            </a:extLst>
          </p:cNvPr>
          <p:cNvSpPr txBox="1"/>
          <p:nvPr/>
        </p:nvSpPr>
        <p:spPr>
          <a:xfrm>
            <a:off x="1163395" y="1378618"/>
            <a:ext cx="10390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/>
              <a:t>Erorr</a:t>
            </a:r>
            <a:r>
              <a:rPr lang="ko-KR" altLang="en-US" b="1" dirty="0"/>
              <a:t> 처리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A97BF4-7543-4DF5-914E-1F42BB30A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189" y="1989680"/>
            <a:ext cx="5155257" cy="33855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leftx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_.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leftx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lefty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_.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lefty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rightx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_.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rightx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righty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_.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righty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left_lane_inds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lvl="1"/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leftx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_)):</a:t>
            </a:r>
          </a:p>
          <a:p>
            <a:pPr lvl="2"/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leftx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_[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)])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lvl="2"/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leftx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leftx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_[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pPr lvl="2"/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lefty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lefty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_[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pPr lvl="2"/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"왼쪽 에러"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2"/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break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632F55-4E9C-4D67-85D3-CDD2986A2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7206" y="1989680"/>
            <a:ext cx="5296322" cy="215443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right_lane_inds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lvl="1"/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rightx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_)):</a:t>
            </a:r>
          </a:p>
          <a:p>
            <a:pPr lvl="2"/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rightx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_[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)])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lvl="2"/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rightx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rightx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_[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pPr lvl="2"/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righty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righty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_[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pPr lvl="2"/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"오른쪽 에러"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2"/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break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595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10150" y="116356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255958" y="980729"/>
            <a:ext cx="11632034" cy="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78AB2C-9340-44CE-A85F-73C12B3DA2FE}"/>
              </a:ext>
            </a:extLst>
          </p:cNvPr>
          <p:cNvSpPr txBox="1"/>
          <p:nvPr/>
        </p:nvSpPr>
        <p:spPr>
          <a:xfrm>
            <a:off x="1114206" y="1175995"/>
            <a:ext cx="1039068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코드 진행절차</a:t>
            </a:r>
            <a:endParaRPr lang="en-US" altLang="ko-KR" b="1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EB8B248-107E-4758-840B-A2038FB3C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50" y="1801493"/>
            <a:ext cx="10687390" cy="4194801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EE9E392-7CA7-4EB9-90CB-397412FB54BD}"/>
              </a:ext>
            </a:extLst>
          </p:cNvPr>
          <p:cNvSpPr/>
          <p:nvPr/>
        </p:nvSpPr>
        <p:spPr>
          <a:xfrm>
            <a:off x="3618625" y="4199590"/>
            <a:ext cx="1619240" cy="7920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 dirty="0">
                <a:solidFill>
                  <a:srgbClr val="FF0000"/>
                </a:solidFill>
              </a:rPr>
              <a:t>차선 영역 색 채움</a:t>
            </a:r>
          </a:p>
        </p:txBody>
      </p:sp>
    </p:spTree>
    <p:extLst>
      <p:ext uri="{BB962C8B-B14F-4D97-AF65-F5344CB8AC3E}">
        <p14:creationId xmlns:p14="http://schemas.microsoft.com/office/powerpoint/2010/main" val="3816442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98738" y="17254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59339" y="124959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결과 제시 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⑤</a:t>
            </a: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각 단계별 출력</a:t>
            </a:r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BA11E0-8B05-4D59-88D4-73D39417F51B}"/>
              </a:ext>
            </a:extLst>
          </p:cNvPr>
          <p:cNvSpPr txBox="1"/>
          <p:nvPr/>
        </p:nvSpPr>
        <p:spPr>
          <a:xfrm>
            <a:off x="1141977" y="1269647"/>
            <a:ext cx="1039068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차선 영역 색 채움 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 temp_4)</a:t>
            </a:r>
            <a:endParaRPr lang="ko-KR" altLang="en-US" b="1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4B590D-595F-4980-9A61-BC6F2F4EB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136" y="1969045"/>
            <a:ext cx="4510939" cy="2520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A76F8C5-903D-4EC7-B113-E237F2DE6061}"/>
              </a:ext>
            </a:extLst>
          </p:cNvPr>
          <p:cNvSpPr/>
          <p:nvPr/>
        </p:nvSpPr>
        <p:spPr>
          <a:xfrm>
            <a:off x="824215" y="4685274"/>
            <a:ext cx="1235865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dirty="0">
                <a:solidFill>
                  <a:srgbClr val="010101"/>
                </a:solidFill>
                <a:latin typeface="Consolas" panose="020B0609020204030204" pitchFamily="49" charset="0"/>
              </a:rPr>
              <a:t>cv2.fillPoly(temp_4, np.int_(points), (</a:t>
            </a:r>
            <a:r>
              <a:rPr lang="en-US" altLang="ko-KR" sz="3000" dirty="0">
                <a:solidFill>
                  <a:srgbClr val="0099C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3000" dirty="0">
                <a:solidFill>
                  <a:srgbClr val="01010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3000" dirty="0">
                <a:solidFill>
                  <a:srgbClr val="0099CC"/>
                </a:solidFill>
                <a:latin typeface="Consolas" panose="020B0609020204030204" pitchFamily="49" charset="0"/>
              </a:rPr>
              <a:t>255</a:t>
            </a:r>
            <a:r>
              <a:rPr lang="en-US" altLang="ko-KR" sz="3000" dirty="0">
                <a:solidFill>
                  <a:srgbClr val="01010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3000" dirty="0">
                <a:solidFill>
                  <a:srgbClr val="0099C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3000" dirty="0">
                <a:solidFill>
                  <a:srgbClr val="010101"/>
                </a:solidFill>
                <a:latin typeface="Consolas" panose="020B0609020204030204" pitchFamily="49" charset="0"/>
              </a:rPr>
              <a:t>))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3182471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10150" y="116356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255958" y="980729"/>
            <a:ext cx="11632034" cy="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78AB2C-9340-44CE-A85F-73C12B3DA2FE}"/>
              </a:ext>
            </a:extLst>
          </p:cNvPr>
          <p:cNvSpPr txBox="1"/>
          <p:nvPr/>
        </p:nvSpPr>
        <p:spPr>
          <a:xfrm>
            <a:off x="1114206" y="1175995"/>
            <a:ext cx="1039068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코드 진행절차</a:t>
            </a:r>
            <a:endParaRPr lang="en-US" altLang="ko-KR" b="1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2511249-DEAB-47A9-8152-B9A845133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50" y="1801493"/>
            <a:ext cx="10687390" cy="4194801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D3A277A-2D39-4146-B7B8-1CB2241F2B08}"/>
              </a:ext>
            </a:extLst>
          </p:cNvPr>
          <p:cNvSpPr/>
          <p:nvPr/>
        </p:nvSpPr>
        <p:spPr>
          <a:xfrm>
            <a:off x="5625763" y="4204310"/>
            <a:ext cx="1619240" cy="7920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Perspective</a:t>
            </a:r>
          </a:p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Transform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759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27348" y="224644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89310" y="1262440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4119047" y="980728"/>
            <a:ext cx="7768945" cy="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56215" y="797079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결과 제시 ⑥</a:t>
            </a: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Perspective transform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92B663-D45A-4019-A511-28725851A858}"/>
              </a:ext>
            </a:extLst>
          </p:cNvPr>
          <p:cNvSpPr txBox="1"/>
          <p:nvPr/>
        </p:nvSpPr>
        <p:spPr>
          <a:xfrm>
            <a:off x="1156215" y="1264030"/>
            <a:ext cx="1039068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원근 보정</a:t>
            </a:r>
            <a:endParaRPr lang="en-US" altLang="ko-KR" b="1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66AF3F55-625B-4552-9F05-0D49DEB18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189" y="4558417"/>
            <a:ext cx="6685052" cy="17235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Img_Perspect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img,src,dst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lvl="1"/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img.shape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[: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lvl="1"/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dst_size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/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np.float32([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 lvl="1"/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dst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dst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np.float32(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dst_size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/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cv2.getPerspectiveTransform(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dst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/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img_src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cv2.warpPerspective(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dst_size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/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img_src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D58BF10-5B76-4B32-8C17-5D2EE9DBD677}"/>
              </a:ext>
            </a:extLst>
          </p:cNvPr>
          <p:cNvGrpSpPr/>
          <p:nvPr/>
        </p:nvGrpSpPr>
        <p:grpSpPr>
          <a:xfrm>
            <a:off x="858440" y="1832681"/>
            <a:ext cx="10277620" cy="2523946"/>
            <a:chOff x="858440" y="1832681"/>
            <a:chExt cx="10277620" cy="2523946"/>
          </a:xfrm>
        </p:grpSpPr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573553CC-7D14-4340-9848-C781A0900B0F}"/>
                </a:ext>
              </a:extLst>
            </p:cNvPr>
            <p:cNvSpPr/>
            <p:nvPr/>
          </p:nvSpPr>
          <p:spPr>
            <a:xfrm>
              <a:off x="5637250" y="2897938"/>
              <a:ext cx="720000" cy="36020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0745A97-302E-455B-A97A-4949F05757AB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3"/>
            <a:srcRect l="39756" t="17572" r="34257" b="56599"/>
            <a:stretch/>
          </p:blipFill>
          <p:spPr>
            <a:xfrm>
              <a:off x="6636060" y="1832681"/>
              <a:ext cx="4500000" cy="252000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81EEA5E-7D54-4034-BC55-F68AED884D63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3"/>
            <a:srcRect l="8614" t="17572" r="65399" b="56599"/>
            <a:stretch/>
          </p:blipFill>
          <p:spPr>
            <a:xfrm>
              <a:off x="858440" y="1836627"/>
              <a:ext cx="4500000" cy="25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8628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10150" y="116356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255958" y="980729"/>
            <a:ext cx="11632034" cy="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78AB2C-9340-44CE-A85F-73C12B3DA2FE}"/>
              </a:ext>
            </a:extLst>
          </p:cNvPr>
          <p:cNvSpPr txBox="1"/>
          <p:nvPr/>
        </p:nvSpPr>
        <p:spPr>
          <a:xfrm>
            <a:off x="1114206" y="1175995"/>
            <a:ext cx="1039068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코드 진행절차</a:t>
            </a:r>
            <a:endParaRPr lang="en-US" altLang="ko-KR" b="1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9DF6C90-3C1A-467F-828B-80DEDD7E3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50" y="1801493"/>
            <a:ext cx="10687390" cy="4194801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CD5F932-2D41-4DD6-86AD-08845324777B}"/>
              </a:ext>
            </a:extLst>
          </p:cNvPr>
          <p:cNvSpPr/>
          <p:nvPr/>
        </p:nvSpPr>
        <p:spPr>
          <a:xfrm>
            <a:off x="7637644" y="4208939"/>
            <a:ext cx="1619240" cy="7920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pc="-150" dirty="0">
                <a:solidFill>
                  <a:srgbClr val="FF0000"/>
                </a:solidFill>
              </a:rPr>
              <a:t>YOLO</a:t>
            </a:r>
            <a:r>
              <a:rPr lang="ko-KR" altLang="en-US" b="1" spc="-150" dirty="0">
                <a:solidFill>
                  <a:srgbClr val="FF0000"/>
                </a:solidFill>
              </a:rPr>
              <a:t>를 이용한 객체 인식</a:t>
            </a:r>
          </a:p>
        </p:txBody>
      </p:sp>
    </p:spTree>
    <p:extLst>
      <p:ext uri="{BB962C8B-B14F-4D97-AF65-F5344CB8AC3E}">
        <p14:creationId xmlns:p14="http://schemas.microsoft.com/office/powerpoint/2010/main" val="1803284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이미지를 한번 보는 것만으로 </a:t>
            </a:r>
            <a:r>
              <a:rPr lang="en-US" altLang="ko-KR"/>
              <a:t>Object</a:t>
            </a:r>
            <a:r>
              <a:rPr lang="ko-KR" altLang="en-US"/>
              <a:t>의 종류와 위치를 추측하는 딥러닝 기반의 물체인식 알고리즘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89310" y="1262440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56215" y="797079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결과 제시 ⑦ </a:t>
            </a: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yolo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326483" y="1718322"/>
            <a:ext cx="5382376" cy="443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b="1" spc="-150" dirty="0">
                <a:latin typeface="+mn-ea"/>
              </a:rPr>
              <a:t>Yolo</a:t>
            </a:r>
            <a:r>
              <a:rPr lang="ko-KR" altLang="en-US" b="1" spc="-150" dirty="0">
                <a:latin typeface="+mn-ea"/>
              </a:rPr>
              <a:t> 진행 단계</a:t>
            </a:r>
            <a:br>
              <a:rPr lang="en-US" altLang="ko-KR" spc="-150" dirty="0">
                <a:latin typeface="+mn-ea"/>
              </a:rPr>
            </a:br>
            <a:r>
              <a:rPr lang="en-US" altLang="ko-KR" spc="-150" dirty="0">
                <a:latin typeface="+mn-ea"/>
              </a:rPr>
              <a:t>1. </a:t>
            </a:r>
            <a:r>
              <a:rPr lang="ko-KR" altLang="en-US" spc="-150" dirty="0">
                <a:latin typeface="+mn-ea"/>
              </a:rPr>
              <a:t>이미지 사이즈 조정</a:t>
            </a:r>
            <a:br>
              <a:rPr lang="en-US" altLang="ko-KR" spc="-150" dirty="0">
                <a:latin typeface="+mn-ea"/>
              </a:rPr>
            </a:br>
            <a:r>
              <a:rPr lang="en-US" altLang="ko-KR" spc="-150" dirty="0">
                <a:latin typeface="+mn-ea"/>
              </a:rPr>
              <a:t>2. </a:t>
            </a:r>
            <a:r>
              <a:rPr lang="ko-KR" altLang="en-US" spc="-150" dirty="0">
                <a:latin typeface="+mn-ea"/>
              </a:rPr>
              <a:t>이미지 내 단일 </a:t>
            </a:r>
            <a:r>
              <a:rPr lang="ko-KR" altLang="en-US" spc="-150" dirty="0" err="1">
                <a:latin typeface="+mn-ea"/>
              </a:rPr>
              <a:t>컨볼루션</a:t>
            </a:r>
            <a:r>
              <a:rPr lang="ko-KR" altLang="en-US" spc="-150" dirty="0">
                <a:latin typeface="+mn-ea"/>
              </a:rPr>
              <a:t> 네트워크  실행 </a:t>
            </a:r>
            <a:br>
              <a:rPr lang="en-US" altLang="ko-KR" spc="-150" dirty="0">
                <a:latin typeface="+mn-ea"/>
              </a:rPr>
            </a:br>
            <a:r>
              <a:rPr lang="en-US" altLang="ko-KR" spc="-150" dirty="0">
                <a:latin typeface="+mn-ea"/>
              </a:rPr>
              <a:t>3. </a:t>
            </a:r>
            <a:r>
              <a:rPr lang="ko-KR" altLang="en-US" dirty="0"/>
              <a:t>모델의 신뢰도에 따라 탐지 결과 임계 값 지정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endParaRPr lang="en-US" altLang="ko-KR" b="1" dirty="0"/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b="1" dirty="0"/>
              <a:t>장점</a:t>
            </a:r>
            <a:r>
              <a:rPr lang="en-US" altLang="ko-KR" b="1" dirty="0"/>
              <a:t>:</a:t>
            </a:r>
            <a:br>
              <a:rPr lang="en-US" altLang="ko-KR" b="1" dirty="0"/>
            </a:br>
            <a:r>
              <a:rPr lang="ko-KR" altLang="en-US" sz="1600" dirty="0"/>
              <a:t>빠른 처리속도</a:t>
            </a:r>
            <a:br>
              <a:rPr lang="en-US" altLang="ko-KR" sz="1600" dirty="0"/>
            </a:br>
            <a:r>
              <a:rPr lang="ko-KR" altLang="en-US" sz="1600" dirty="0"/>
              <a:t>낮은 배경 에러</a:t>
            </a:r>
            <a:r>
              <a:rPr lang="en-US" altLang="ko-KR" sz="1600" dirty="0"/>
              <a:t>(False-Positive)</a:t>
            </a:r>
            <a:br>
              <a:rPr lang="en-US" altLang="ko-KR" sz="1600" dirty="0"/>
            </a:br>
            <a:r>
              <a:rPr lang="ko-KR" altLang="en-US" sz="1600" dirty="0"/>
              <a:t>다른 검출 시스템 대비 높은 성능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b="1" dirty="0"/>
              <a:t>단점</a:t>
            </a:r>
            <a:r>
              <a:rPr lang="en-US" altLang="ko-KR" b="1" dirty="0"/>
              <a:t>:</a:t>
            </a:r>
            <a:br>
              <a:rPr lang="en-US" altLang="ko-KR" b="1" dirty="0"/>
            </a:br>
            <a:r>
              <a:rPr lang="ko-KR" altLang="en-US" sz="1600" dirty="0"/>
              <a:t>작은 객체에 대한 상대적으로 낮은 정확도</a:t>
            </a:r>
            <a:endParaRPr lang="ko-KR" altLang="en-US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92B663-D45A-4019-A511-28725851A858}"/>
              </a:ext>
            </a:extLst>
          </p:cNvPr>
          <p:cNvSpPr txBox="1"/>
          <p:nvPr/>
        </p:nvSpPr>
        <p:spPr>
          <a:xfrm>
            <a:off x="1156215" y="1264030"/>
            <a:ext cx="1039068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YOLO 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란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71EAB0-2C8C-4006-894A-AB5879A02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14" y="1834900"/>
            <a:ext cx="5382376" cy="276263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3F20C6E-3D98-4BB7-9020-A10746A226E5}"/>
              </a:ext>
            </a:extLst>
          </p:cNvPr>
          <p:cNvSpPr txBox="1"/>
          <p:nvPr/>
        </p:nvSpPr>
        <p:spPr>
          <a:xfrm>
            <a:off x="688314" y="4879862"/>
            <a:ext cx="5560572" cy="1293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b="1" spc="-150" dirty="0">
                <a:latin typeface="+mn-ea"/>
              </a:rPr>
              <a:t>Yolo </a:t>
            </a:r>
            <a:r>
              <a:rPr lang="ko-KR" altLang="en-US" b="1" spc="-150" dirty="0">
                <a:latin typeface="+mn-ea"/>
              </a:rPr>
              <a:t>정의</a:t>
            </a:r>
            <a:br>
              <a:rPr lang="en-US" altLang="ko-KR" b="1" spc="-150" dirty="0">
                <a:latin typeface="+mn-ea"/>
              </a:rPr>
            </a:br>
            <a:r>
              <a:rPr lang="ko-KR" altLang="en-US" dirty="0"/>
              <a:t>이미지를 한번 보는 것만으로 </a:t>
            </a:r>
            <a:r>
              <a:rPr lang="en-US" altLang="ko-KR" dirty="0"/>
              <a:t>Object</a:t>
            </a:r>
            <a:r>
              <a:rPr lang="ko-KR" altLang="en-US" dirty="0"/>
              <a:t>의 종류와 위치를 추측하는 </a:t>
            </a:r>
            <a:r>
              <a:rPr lang="ko-KR" altLang="en-US" dirty="0" err="1"/>
              <a:t>딥러닝</a:t>
            </a:r>
            <a:r>
              <a:rPr lang="ko-KR" altLang="en-US" dirty="0"/>
              <a:t> 기반의 물체인식 알고리즘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02243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89310" y="1262440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56215" y="797079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결과 제시 ⑦ </a:t>
            </a:r>
            <a:r>
              <a:rPr lang="en-US" altLang="ko-KR" sz="14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coco.names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55440" y="1911856"/>
            <a:ext cx="4543651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- coco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데이터를 직접 입력 하여 사용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92B663-D45A-4019-A511-28725851A858}"/>
              </a:ext>
            </a:extLst>
          </p:cNvPr>
          <p:cNvSpPr txBox="1"/>
          <p:nvPr/>
        </p:nvSpPr>
        <p:spPr>
          <a:xfrm>
            <a:off x="1156215" y="1264030"/>
            <a:ext cx="1039068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YOLO 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객체 이미지 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name 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태그</a:t>
            </a:r>
            <a:endParaRPr lang="en-US" altLang="ko-KR" b="1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C5BC78-6B8E-437B-9D89-366C14601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78" y="3336461"/>
            <a:ext cx="11279174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97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27348" y="197876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63452" y="1276973"/>
            <a:ext cx="860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프로젝트에 들어가기에 앞서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1272024" y="5755100"/>
            <a:ext cx="5040000" cy="607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75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기대 효과</a:t>
            </a:r>
            <a:endParaRPr lang="en-US" altLang="ko-KR" sz="175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marL="742950" lvl="1" indent="-285750">
              <a:buFont typeface="Wingdings" panose="05000000000000000000" pitchFamily="2" charset="2"/>
              <a:buChar char="ü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차선이탈 감지 및 사고 예방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9396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272024" y="1735730"/>
            <a:ext cx="50400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75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주제</a:t>
            </a:r>
            <a:endParaRPr lang="en-US" altLang="ko-KR" sz="175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marL="742950" lvl="1" indent="-285750">
              <a:buFont typeface="Wingdings" panose="05000000000000000000" pitchFamily="2" charset="2"/>
              <a:buChar char="ü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실증 도로 차선 및 이미지 인식 정확도 판별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76064" y="2312585"/>
            <a:ext cx="6228132" cy="1100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75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개요</a:t>
            </a:r>
            <a:endParaRPr lang="en-US" altLang="ko-KR" sz="175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marL="742950" lvl="1" indent="-285750">
              <a:buFont typeface="Wingdings" panose="05000000000000000000" pitchFamily="2" charset="2"/>
              <a:buChar char="ü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차선의 이탈 및 폭 인식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marL="742950" lvl="1" indent="-285750">
              <a:buFont typeface="Wingdings" panose="05000000000000000000" pitchFamily="2" charset="2"/>
              <a:buChar char="ü"/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YOLO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을 이용한 객체인식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72024" y="3193369"/>
            <a:ext cx="5040000" cy="1592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75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개발 환경</a:t>
            </a:r>
            <a:endParaRPr lang="en-US" altLang="ko-KR" sz="175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marL="742950" lvl="1" indent="-285750">
              <a:buFont typeface="Wingdings" panose="05000000000000000000" pitchFamily="2" charset="2"/>
              <a:buChar char="ü"/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KONA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블랙박스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marL="742950" lvl="1" indent="-285750">
              <a:buFont typeface="Wingdings" panose="05000000000000000000" pitchFamily="2" charset="2"/>
              <a:buChar char="ü"/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Python</a:t>
            </a:r>
          </a:p>
          <a:p>
            <a:pPr marL="742950" lvl="1" indent="-285750">
              <a:buFont typeface="Wingdings" panose="05000000000000000000" pitchFamily="2" charset="2"/>
              <a:buChar char="ü"/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OpenCV</a:t>
            </a:r>
          </a:p>
          <a:p>
            <a:pPr marL="742950" lvl="1" indent="-285750">
              <a:buFont typeface="Wingdings" panose="05000000000000000000" pitchFamily="2" charset="2"/>
              <a:buChar char="ü"/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Yolov3</a:t>
            </a:r>
          </a:p>
          <a:p>
            <a:pPr marL="285750" indent="-285750">
              <a:buFontTx/>
              <a:buChar char="-"/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72024" y="4523841"/>
            <a:ext cx="5040000" cy="134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75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구조</a:t>
            </a:r>
            <a:endParaRPr lang="en-US" altLang="ko-KR" sz="175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marL="742950" lvl="1" indent="-285750">
              <a:buFont typeface="Wingdings" panose="05000000000000000000" pitchFamily="2" charset="2"/>
              <a:buChar char="ü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영상 불러오기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marL="742950" lvl="1" indent="-285750">
              <a:buFont typeface="Wingdings" panose="05000000000000000000" pitchFamily="2" charset="2"/>
              <a:buChar char="ü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흰색 값 분리 후 차선 인식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marL="742950" lvl="1" indent="-285750">
              <a:buFont typeface="Wingdings" panose="05000000000000000000" pitchFamily="2" charset="2"/>
              <a:buChar char="ü"/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YOLO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적용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02606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89310" y="1262440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56215" y="797079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결과 제시 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⑦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yolov3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92B663-D45A-4019-A511-28725851A858}"/>
              </a:ext>
            </a:extLst>
          </p:cNvPr>
          <p:cNvSpPr txBox="1"/>
          <p:nvPr/>
        </p:nvSpPr>
        <p:spPr>
          <a:xfrm>
            <a:off x="1156215" y="1264030"/>
            <a:ext cx="1039068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YOLO 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처리 결과 </a:t>
            </a:r>
            <a:endParaRPr lang="en-US" altLang="ko-KR" b="1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BAEE829-95F3-496C-B7D6-FB5DEC6F68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7908" y="1288667"/>
            <a:ext cx="5328592" cy="504753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Yolo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nms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lvl="1"/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img.shape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[: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lvl="1"/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yolo_net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cv2.dnn.readNet(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'yolov3.weights</a:t>
            </a:r>
            <a:r>
              <a:rPr kumimoji="0" lang="ko-KR" altLang="en-US" sz="8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'yolov3.cfg'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/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layer_names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yolo_net.getLayerNames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lvl="1"/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output_layers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layer_names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in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yolo_net.getUnconnectedOutLayers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()]</a:t>
            </a:r>
          </a:p>
          <a:p>
            <a:pPr lvl="1"/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blob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cv2.dnn.blobFromImage(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0.00392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416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416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), (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kumimoji="0" lang="en-US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crop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/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yolo_net.setInput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blob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/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outs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yolo_net.forward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output_layers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/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class_ids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[]</a:t>
            </a:r>
          </a:p>
          <a:p>
            <a:pPr lvl="1"/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confidences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[]</a:t>
            </a:r>
          </a:p>
          <a:p>
            <a:pPr lvl="1"/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boxes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[]</a:t>
            </a:r>
          </a:p>
          <a:p>
            <a:pPr lvl="1"/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outs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lvl="2"/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detection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lvl="3"/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detection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:]</a:t>
            </a:r>
          </a:p>
          <a:p>
            <a:pPr lvl="3"/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class_id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np.argmax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3"/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confidence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class_id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lvl="3"/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confidence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lvl="4"/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center_x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detection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4"/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center_y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detection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4"/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dw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detection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4"/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dh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detection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4"/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center_x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dw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4"/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center_y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dh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4"/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boxes.append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dw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dh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 lvl="4"/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confidences.append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confidence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lvl="4"/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class_ids.append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class_id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/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indexes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cv2.dnn.NMSBoxes(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boxes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confidences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nms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/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boxes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)):</a:t>
            </a:r>
          </a:p>
          <a:p>
            <a:pPr lvl="2"/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indexes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lvl="3"/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boxes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lvl="3"/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classes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class_ids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]])</a:t>
            </a:r>
          </a:p>
          <a:p>
            <a:pPr lvl="3"/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confidences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lvl="3"/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'{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} {score:.2f}'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lvl="3"/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cv2.rectangle(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), 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), (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3"/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cv2.rectangle(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19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), 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4.5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), (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3"/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cv2.putText(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), cv2.FONT_ITALIC,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/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img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Yolo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5F6F9E0-FC7A-4089-8B14-8F86F2AD5405}"/>
              </a:ext>
            </a:extLst>
          </p:cNvPr>
          <p:cNvGrpSpPr/>
          <p:nvPr/>
        </p:nvGrpSpPr>
        <p:grpSpPr>
          <a:xfrm>
            <a:off x="823301" y="1836627"/>
            <a:ext cx="2731742" cy="4196675"/>
            <a:chOff x="823301" y="1836627"/>
            <a:chExt cx="2731742" cy="4196675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CC44E42-AE6B-43C4-B54C-267B542A9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301" y="4503527"/>
              <a:ext cx="2731742" cy="1529775"/>
            </a:xfrm>
            <a:prstGeom prst="rect">
              <a:avLst/>
            </a:prstGeom>
          </p:spPr>
        </p:pic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535C7742-E36F-45B3-A2D6-7BB8A56E4BB9}"/>
                </a:ext>
              </a:extLst>
            </p:cNvPr>
            <p:cNvSpPr/>
            <p:nvPr/>
          </p:nvSpPr>
          <p:spPr>
            <a:xfrm rot="5400000">
              <a:off x="1829171" y="3738706"/>
              <a:ext cx="720000" cy="36020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0F31862-8FBA-4183-A6E9-2471CE0435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7" r="507"/>
            <a:stretch/>
          </p:blipFill>
          <p:spPr>
            <a:xfrm>
              <a:off x="836189" y="1836627"/>
              <a:ext cx="2687264" cy="14974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4765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27348" y="224644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89310" y="1262440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4119047" y="980728"/>
            <a:ext cx="7768945" cy="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56215" y="797079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결과 제시 ⑧</a:t>
            </a: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Perspective transform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92B663-D45A-4019-A511-28725851A858}"/>
              </a:ext>
            </a:extLst>
          </p:cNvPr>
          <p:cNvSpPr txBox="1"/>
          <p:nvPr/>
        </p:nvSpPr>
        <p:spPr>
          <a:xfrm>
            <a:off x="1156215" y="1264030"/>
            <a:ext cx="1039068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원근 보정</a:t>
            </a:r>
            <a:endParaRPr lang="en-US" altLang="ko-KR" b="1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43C650D-6530-474D-BBE7-BE866A76B838}"/>
              </a:ext>
            </a:extLst>
          </p:cNvPr>
          <p:cNvGrpSpPr/>
          <p:nvPr/>
        </p:nvGrpSpPr>
        <p:grpSpPr>
          <a:xfrm>
            <a:off x="813918" y="1820514"/>
            <a:ext cx="10554180" cy="3836957"/>
            <a:chOff x="813918" y="1820514"/>
            <a:chExt cx="10554180" cy="3836957"/>
          </a:xfrm>
        </p:grpSpPr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573553CC-7D14-4340-9848-C781A0900B0F}"/>
                </a:ext>
              </a:extLst>
            </p:cNvPr>
            <p:cNvSpPr/>
            <p:nvPr/>
          </p:nvSpPr>
          <p:spPr>
            <a:xfrm>
              <a:off x="3716224" y="3584998"/>
              <a:ext cx="611910" cy="30612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E240281-D973-4388-88E1-05B8249CB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7831" y="1820514"/>
              <a:ext cx="2731742" cy="152977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FAAA471-60CE-47F8-9182-ED086FBF8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3918" y="4127696"/>
              <a:ext cx="2731742" cy="15297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81B9798-3F7D-43D1-8E79-DA953902D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16386" y="1820514"/>
              <a:ext cx="6851712" cy="3836957"/>
            </a:xfrm>
            <a:prstGeom prst="rect">
              <a:avLst/>
            </a:prstGeom>
          </p:spPr>
        </p:pic>
        <p:sp>
          <p:nvSpPr>
            <p:cNvPr id="8" name="더하기 기호 7">
              <a:extLst>
                <a:ext uri="{FF2B5EF4-FFF2-40B4-BE49-F238E27FC236}">
                  <a16:creationId xmlns:a16="http://schemas.microsoft.com/office/drawing/2014/main" id="{E0761F43-A66B-4D8E-BDED-E7D7023C1DE8}"/>
                </a:ext>
              </a:extLst>
            </p:cNvPr>
            <p:cNvSpPr/>
            <p:nvPr/>
          </p:nvSpPr>
          <p:spPr>
            <a:xfrm>
              <a:off x="2026812" y="3587032"/>
              <a:ext cx="305955" cy="305955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E1CAC84-BFF8-4B39-9769-7213506B7869}"/>
              </a:ext>
            </a:extLst>
          </p:cNvPr>
          <p:cNvSpPr/>
          <p:nvPr/>
        </p:nvSpPr>
        <p:spPr>
          <a:xfrm>
            <a:off x="689310" y="5863831"/>
            <a:ext cx="717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010101"/>
                </a:solidFill>
                <a:latin typeface="Consolas" panose="020B0609020204030204" pitchFamily="49" charset="0"/>
              </a:rPr>
              <a:t>img_result</a:t>
            </a:r>
            <a:r>
              <a:rPr lang="en-US" altLang="ko-KR" dirty="0">
                <a:solidFill>
                  <a:srgbClr val="010101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10101"/>
                </a:solidFill>
                <a:latin typeface="Consolas" panose="020B0609020204030204" pitchFamily="49" charset="0"/>
              </a:rPr>
              <a:t> cv2.addWeighted(</a:t>
            </a:r>
            <a:r>
              <a:rPr lang="en-US" altLang="ko-KR" dirty="0" err="1">
                <a:solidFill>
                  <a:srgbClr val="01010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dirty="0">
                <a:solidFill>
                  <a:srgbClr val="01010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0099CC"/>
                </a:solidFill>
                <a:latin typeface="Consolas" panose="020B0609020204030204" pitchFamily="49" charset="0"/>
              </a:rPr>
              <a:t>1.</a:t>
            </a:r>
            <a:r>
              <a:rPr lang="en-US" altLang="ko-KR" dirty="0">
                <a:solidFill>
                  <a:srgbClr val="010101"/>
                </a:solidFill>
                <a:latin typeface="Consolas" panose="020B0609020204030204" pitchFamily="49" charset="0"/>
              </a:rPr>
              <a:t>, temp, </a:t>
            </a:r>
            <a:r>
              <a:rPr lang="en-US" altLang="ko-KR" dirty="0">
                <a:solidFill>
                  <a:srgbClr val="0099CC"/>
                </a:solidFill>
                <a:latin typeface="Consolas" panose="020B0609020204030204" pitchFamily="49" charset="0"/>
              </a:rPr>
              <a:t>0.4</a:t>
            </a:r>
            <a:r>
              <a:rPr lang="en-US" altLang="ko-KR" dirty="0">
                <a:solidFill>
                  <a:srgbClr val="01010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0099CC"/>
                </a:solidFill>
                <a:latin typeface="Consolas" panose="020B0609020204030204" pitchFamily="49" charset="0"/>
              </a:rPr>
              <a:t>0</a:t>
            </a:r>
            <a:r>
              <a:rPr lang="en-US" altLang="ko-KR" dirty="0">
                <a:solidFill>
                  <a:srgbClr val="010101"/>
                </a:solidFill>
                <a:latin typeface="Consolas" panose="020B0609020204030204" pitchFamily="49" charset="0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62778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89310" y="1262440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56215" y="797079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결과 제시 ⑨</a:t>
            </a: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코드 내용 함수화</a:t>
            </a: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52752" y="1812968"/>
            <a:ext cx="4939695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이진화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영역 검출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YOLO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적용 코드 함수 생성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함수 사용으로 인한 코드 길이 최소화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사용성 증대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92B663-D45A-4019-A511-28725851A858}"/>
              </a:ext>
            </a:extLst>
          </p:cNvPr>
          <p:cNvSpPr txBox="1"/>
          <p:nvPr/>
        </p:nvSpPr>
        <p:spPr>
          <a:xfrm>
            <a:off x="1193366" y="1294218"/>
            <a:ext cx="1039068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함수 생성</a:t>
            </a:r>
            <a:endParaRPr lang="en-US" altLang="ko-KR" b="1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86BA93-A379-488D-8C30-70239E74D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02" y="2744924"/>
            <a:ext cx="11349650" cy="340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6639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10150" y="116356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255958" y="980729"/>
            <a:ext cx="11632034" cy="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78AB2C-9340-44CE-A85F-73C12B3DA2FE}"/>
              </a:ext>
            </a:extLst>
          </p:cNvPr>
          <p:cNvSpPr txBox="1"/>
          <p:nvPr/>
        </p:nvSpPr>
        <p:spPr>
          <a:xfrm>
            <a:off x="1114206" y="1175995"/>
            <a:ext cx="1039068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코드 진행절차</a:t>
            </a:r>
            <a:endParaRPr lang="en-US" altLang="ko-KR" b="1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60F7C47-6DA0-4DE4-9FB8-E58DFF53A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50" y="1801493"/>
            <a:ext cx="10687390" cy="4194801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E74C3B1-95DC-4CBC-A375-8C8232908680}"/>
              </a:ext>
            </a:extLst>
          </p:cNvPr>
          <p:cNvSpPr/>
          <p:nvPr/>
        </p:nvSpPr>
        <p:spPr>
          <a:xfrm>
            <a:off x="9631720" y="4200218"/>
            <a:ext cx="1619240" cy="7920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 dirty="0" err="1">
                <a:solidFill>
                  <a:srgbClr val="FF0000"/>
                </a:solidFill>
              </a:rPr>
              <a:t>최종본</a:t>
            </a:r>
            <a:r>
              <a:rPr lang="ko-KR" altLang="en-US" b="1" spc="-150" dirty="0">
                <a:solidFill>
                  <a:srgbClr val="FF0000"/>
                </a:solidFill>
              </a:rPr>
              <a:t> 출력 </a:t>
            </a:r>
          </a:p>
        </p:txBody>
      </p:sp>
    </p:spTree>
    <p:extLst>
      <p:ext uri="{BB962C8B-B14F-4D97-AF65-F5344CB8AC3E}">
        <p14:creationId xmlns:p14="http://schemas.microsoft.com/office/powerpoint/2010/main" val="20344283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최종본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출력 영상</a:t>
            </a:r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</p:spTree>
    <p:extLst>
      <p:ext uri="{BB962C8B-B14F-4D97-AF65-F5344CB8AC3E}">
        <p14:creationId xmlns:p14="http://schemas.microsoft.com/office/powerpoint/2010/main" val="13162626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AC9954-4F28-4C61-BB5C-9541A07BDF44}"/>
              </a:ext>
            </a:extLst>
          </p:cNvPr>
          <p:cNvSpPr txBox="1"/>
          <p:nvPr/>
        </p:nvSpPr>
        <p:spPr>
          <a:xfrm>
            <a:off x="1180914" y="1176366"/>
            <a:ext cx="1020767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장점과 단점</a:t>
            </a:r>
            <a:endParaRPr lang="en-US" altLang="ko-KR" b="1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857361" y="3802588"/>
            <a:ext cx="10854779" cy="11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</a:rPr>
              <a:t>크기에 따른 수동적 영상 사이즈 변환</a:t>
            </a:r>
            <a:endParaRPr lang="en-US" altLang="ko-KR" sz="16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</a:rPr>
              <a:t>Yolo 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</a:rPr>
              <a:t>적용시 영상 속도 저하</a:t>
            </a:r>
            <a:endParaRPr lang="en-US" altLang="ko-KR" sz="16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</a:rPr>
              <a:t>차선변경시 차선 인식률 개선 필요</a:t>
            </a:r>
            <a:endParaRPr lang="en-US" altLang="ko-KR" sz="16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5817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683732" y="790307"/>
            <a:ext cx="820426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339102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자체 평가 의견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6E2EFC-5B9F-4F38-8F3A-802C761C81B1}"/>
              </a:ext>
            </a:extLst>
          </p:cNvPr>
          <p:cNvSpPr txBox="1"/>
          <p:nvPr/>
        </p:nvSpPr>
        <p:spPr>
          <a:xfrm>
            <a:off x="872035" y="1984843"/>
            <a:ext cx="10854779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단계별 영상 출력으로 인한 절차 이해도 증대</a:t>
            </a:r>
            <a:endParaRPr lang="en-US" altLang="ko-KR" sz="16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카메라 왜곡 보정 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(Calibrate Camera) 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을 잘하여 차선 인식률 증가</a:t>
            </a:r>
            <a:endParaRPr lang="en-US" altLang="ko-KR" sz="16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예외 검출을 코드 추가하여 차선 이탈 정밀도 증가</a:t>
            </a:r>
            <a:endParaRPr lang="en-US" altLang="ko-KR" sz="16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endParaRPr lang="en-US" altLang="ko-KR" sz="16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5817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683732" y="790307"/>
            <a:ext cx="820426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06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1569660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참고 문헌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28F233-73A8-497F-A994-9C1E9D837950}"/>
              </a:ext>
            </a:extLst>
          </p:cNvPr>
          <p:cNvSpPr txBox="1"/>
          <p:nvPr/>
        </p:nvSpPr>
        <p:spPr>
          <a:xfrm>
            <a:off x="722964" y="1928080"/>
            <a:ext cx="1102872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[1]  S.W. Jeon, D.S. Kim, “YOLO-based lane detection system”, </a:t>
            </a:r>
            <a:r>
              <a:rPr lang="en-US" altLang="ko-KR" i="1" dirty="0"/>
              <a:t>Journal of the Korea Institute of Information and </a:t>
            </a:r>
          </a:p>
          <a:p>
            <a:r>
              <a:rPr lang="en-US" altLang="ko-KR" i="1" dirty="0"/>
              <a:t>Communication Engineering</a:t>
            </a:r>
            <a:r>
              <a:rPr lang="en-US" altLang="ko-KR" dirty="0"/>
              <a:t>, Vol. 25, No. 3, pp. 464-470, Mar. 2021.</a:t>
            </a:r>
          </a:p>
          <a:p>
            <a:endParaRPr lang="en-US" altLang="ko-KR" dirty="0"/>
          </a:p>
          <a:p>
            <a:r>
              <a:rPr lang="en-US" altLang="ko-KR" dirty="0"/>
              <a:t>[2] </a:t>
            </a:r>
            <a:r>
              <a:rPr lang="ko-KR" altLang="en-US" dirty="0"/>
              <a:t>큐 </a:t>
            </a:r>
            <a:r>
              <a:rPr lang="en-US" altLang="ko-KR" dirty="0"/>
              <a:t>Queue, </a:t>
            </a:r>
            <a:r>
              <a:rPr lang="ko-KR" altLang="en-US" dirty="0"/>
              <a:t>「</a:t>
            </a:r>
            <a:r>
              <a:rPr lang="en-US" altLang="ko-KR" dirty="0"/>
              <a:t>[Python3]OpenCV </a:t>
            </a:r>
            <a:r>
              <a:rPr lang="ko-KR" altLang="en-US" dirty="0"/>
              <a:t>곡선 차선 인식 프로젝트 </a:t>
            </a:r>
            <a:r>
              <a:rPr lang="en-US" altLang="ko-KR" dirty="0"/>
              <a:t>- </a:t>
            </a:r>
            <a:r>
              <a:rPr lang="ko-KR" altLang="en-US" dirty="0"/>
              <a:t>차선 인식</a:t>
            </a:r>
            <a:r>
              <a:rPr lang="en-US" altLang="ko-KR" dirty="0"/>
              <a:t>(1)</a:t>
            </a:r>
            <a:r>
              <a:rPr lang="ko-KR" altLang="en-US" dirty="0"/>
              <a:t>」</a:t>
            </a:r>
            <a:r>
              <a:rPr lang="en-US" altLang="ko-KR" dirty="0"/>
              <a:t>,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 『</a:t>
            </a:r>
            <a:r>
              <a:rPr lang="ko-KR" altLang="en-US" dirty="0">
                <a:latin typeface="+mn-ea"/>
                <a:ea typeface="+mn-ea"/>
              </a:rPr>
              <a:t>큐의 </a:t>
            </a:r>
            <a:r>
              <a:rPr lang="en-US" altLang="ko-KR" dirty="0" err="1">
                <a:latin typeface="+mn-ea"/>
                <a:ea typeface="+mn-ea"/>
              </a:rPr>
              <a:t>Qrirosity</a:t>
            </a:r>
            <a:r>
              <a:rPr lang="en-US" altLang="ko-KR" dirty="0">
                <a:latin typeface="+mn-ea"/>
                <a:ea typeface="+mn-ea"/>
              </a:rPr>
              <a:t> Log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』,</a:t>
            </a:r>
            <a:endParaRPr lang="en-US" altLang="ko-KR" dirty="0">
              <a:hlinkClick r:id="rId3"/>
            </a:endParaRPr>
          </a:p>
          <a:p>
            <a:r>
              <a:rPr lang="en-US" altLang="ko-KR" dirty="0">
                <a:hlinkClick r:id="rId4"/>
              </a:rPr>
              <a:t>https://m.blog.naver.com/PostView.naver?blogId=hirit808&amp;logNo=221486800161&amp;proxyReferer=, </a:t>
            </a:r>
            <a:r>
              <a:rPr lang="en-US" altLang="ko-KR" dirty="0"/>
              <a:t> 2021.10.02</a:t>
            </a:r>
            <a:r>
              <a:rPr lang="ko-KR" altLang="en-US" dirty="0"/>
              <a:t>검색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[3] </a:t>
            </a:r>
            <a:r>
              <a:rPr lang="ko-KR" altLang="en-US" dirty="0"/>
              <a:t>봉식이 누나</a:t>
            </a:r>
            <a:r>
              <a:rPr lang="en-US" altLang="ko-KR" dirty="0"/>
              <a:t>, </a:t>
            </a:r>
            <a:r>
              <a:rPr lang="ko-KR" altLang="en-US" dirty="0"/>
              <a:t>「</a:t>
            </a:r>
            <a:r>
              <a:rPr lang="en-US" altLang="ko-KR" dirty="0"/>
              <a:t>Python</a:t>
            </a:r>
            <a:r>
              <a:rPr lang="ko-KR" altLang="en-US" dirty="0"/>
              <a:t>으로 </a:t>
            </a:r>
            <a:r>
              <a:rPr lang="en-US" altLang="ko-KR" dirty="0"/>
              <a:t>OpenCV</a:t>
            </a:r>
            <a:r>
              <a:rPr lang="ko-KR" altLang="en-US" dirty="0"/>
              <a:t>를 사용하여 </a:t>
            </a:r>
            <a:r>
              <a:rPr lang="en-US" altLang="ko-KR" dirty="0"/>
              <a:t>YOLO Object detection</a:t>
            </a:r>
            <a:r>
              <a:rPr lang="ko-KR" altLang="en-US" dirty="0"/>
              <a:t>」</a:t>
            </a:r>
            <a:r>
              <a:rPr lang="en-US" altLang="ko-KR" dirty="0"/>
              <a:t>,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『</a:t>
            </a:r>
            <a:r>
              <a:rPr lang="ko-KR" altLang="en-US" dirty="0">
                <a:latin typeface="+mn-ea"/>
                <a:ea typeface="+mn-ea"/>
              </a:rPr>
              <a:t>봉식이와 </a:t>
            </a:r>
            <a:r>
              <a:rPr lang="ko-KR" altLang="en-US" dirty="0" err="1">
                <a:latin typeface="+mn-ea"/>
                <a:ea typeface="+mn-ea"/>
              </a:rPr>
              <a:t>캔따개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』, </a:t>
            </a:r>
          </a:p>
          <a:p>
            <a:r>
              <a:rPr lang="en-US" altLang="ko-KR" dirty="0">
                <a:latin typeface="+mn-ea"/>
                <a:ea typeface="+mn-ea"/>
                <a:hlinkClick r:id="rId5"/>
              </a:rPr>
              <a:t>https://bong-sik.tistory.com/m/16</a:t>
            </a:r>
            <a:r>
              <a:rPr lang="en-US" altLang="ko-KR" dirty="0">
                <a:latin typeface="+mn-ea"/>
                <a:ea typeface="+mn-ea"/>
              </a:rPr>
              <a:t>, 2021.10.08 </a:t>
            </a:r>
            <a:r>
              <a:rPr lang="ko-KR" altLang="en-US" dirty="0"/>
              <a:t>검색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[4] </a:t>
            </a:r>
            <a:r>
              <a:rPr lang="ko-KR" altLang="en-US" dirty="0"/>
              <a:t>「 </a:t>
            </a:r>
            <a:r>
              <a:rPr lang="en-US" altLang="ko-KR" dirty="0"/>
              <a:t>[</a:t>
            </a:r>
            <a:r>
              <a:rPr lang="ko-KR" altLang="en-US" dirty="0"/>
              <a:t>분석</a:t>
            </a:r>
            <a:r>
              <a:rPr lang="en-US" altLang="ko-KR" dirty="0"/>
              <a:t>] YOLO </a:t>
            </a:r>
            <a:r>
              <a:rPr lang="ko-KR" altLang="en-US" dirty="0"/>
              <a:t>」</a:t>
            </a:r>
            <a:r>
              <a:rPr lang="en-US" altLang="ko-KR" dirty="0"/>
              <a:t>,</a:t>
            </a:r>
            <a:r>
              <a:rPr lang="en-US" altLang="ko-KR" b="1" dirty="0"/>
              <a:t> 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『</a:t>
            </a:r>
            <a:r>
              <a:rPr lang="en-US" altLang="ko-KR" b="1" dirty="0"/>
              <a:t> </a:t>
            </a:r>
            <a:r>
              <a:rPr lang="en-US" altLang="ko-KR" dirty="0"/>
              <a:t>Hello Blog!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』,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  <a:hlinkClick r:id="rId6"/>
              </a:rPr>
              <a:t>https://curt-park.github.io/2017-03-26/yolo</a:t>
            </a:r>
            <a:r>
              <a:rPr lang="en-US" altLang="ko-KR">
                <a:latin typeface="+mn-ea"/>
                <a:ea typeface="+mn-ea"/>
                <a:hlinkClick r:id="rId6"/>
              </a:rPr>
              <a:t>/ </a:t>
            </a:r>
            <a:r>
              <a:rPr lang="en-US" altLang="ko-KR">
                <a:latin typeface="+mn-ea"/>
                <a:ea typeface="+mn-ea"/>
              </a:rPr>
              <a:t> ,2021.10.13 </a:t>
            </a:r>
            <a:r>
              <a:rPr lang="ko-KR" altLang="en-US" dirty="0">
                <a:latin typeface="+mn-ea"/>
                <a:ea typeface="+mn-ea"/>
              </a:rPr>
              <a:t>검색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A48D3A-0437-4DEE-A626-77A581B0D48F}"/>
              </a:ext>
            </a:extLst>
          </p:cNvPr>
          <p:cNvSpPr txBox="1"/>
          <p:nvPr/>
        </p:nvSpPr>
        <p:spPr>
          <a:xfrm>
            <a:off x="1109435" y="1282758"/>
            <a:ext cx="3437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n-ea"/>
                <a:ea typeface="+mn-ea"/>
              </a:rPr>
              <a:t>참고문헌 및 참고 사이트</a:t>
            </a:r>
          </a:p>
        </p:txBody>
      </p:sp>
    </p:spTree>
    <p:extLst>
      <p:ext uri="{BB962C8B-B14F-4D97-AF65-F5344CB8AC3E}">
        <p14:creationId xmlns:p14="http://schemas.microsoft.com/office/powerpoint/2010/main" val="2131635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5375920" y="790307"/>
            <a:ext cx="651207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87798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팀 구성 및 역할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5934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44591" y="1192822"/>
            <a:ext cx="10207993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팀원 별 역할 및 담당 업무 </a:t>
            </a:r>
            <a:endParaRPr lang="en-US" altLang="ko-KR" b="1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698314"/>
              </p:ext>
            </p:extLst>
          </p:nvPr>
        </p:nvGraphicFramePr>
        <p:xfrm>
          <a:off x="1144591" y="2213983"/>
          <a:ext cx="9649072" cy="3490934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6048672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27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역할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담당 업무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582579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유 지훈</a:t>
                      </a:r>
                      <a:endParaRPr lang="ko-KR" altLang="en-US" sz="1800" b="0" i="0" u="none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i="0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ko-KR" altLang="en-US" sz="16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코드 구조 설계 및 구현</a:t>
                      </a:r>
                      <a:endParaRPr kumimoji="0" lang="en-US" altLang="ko-KR" sz="160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i="0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ko-KR" altLang="en-US" sz="16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외부 데이터 수집</a:t>
                      </a:r>
                      <a:endParaRPr kumimoji="0" lang="en-US" altLang="ko-KR" sz="160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5825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김 덕열</a:t>
                      </a:r>
                      <a:endParaRPr lang="ko-KR" altLang="en-US" sz="1800" b="0" i="0" u="none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팀원</a:t>
                      </a:r>
                      <a:endParaRPr kumimoji="0" lang="en-US" altLang="ko-KR" sz="160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i="0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PPT </a:t>
                      </a: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제작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i="0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ko-KR" altLang="en-US" sz="16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자료 수집</a:t>
                      </a:r>
                      <a:endParaRPr kumimoji="0" lang="en-US" altLang="ko-KR" sz="160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5825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양 진현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i="0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ko-KR" altLang="en-US" sz="16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코드 구조 설계 및 구현</a:t>
                      </a:r>
                      <a:endParaRPr kumimoji="0" lang="en-US" altLang="ko-KR" sz="160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i="0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PPT </a:t>
                      </a: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설계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5825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김 정인</a:t>
                      </a:r>
                      <a:endParaRPr lang="ko-KR" altLang="en-US" sz="1800" b="0" i="0" u="none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팀원</a:t>
                      </a:r>
                      <a:endParaRPr kumimoji="0" lang="en-US" altLang="ko-KR" sz="160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i="0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ko-KR" altLang="en-US" sz="160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사전 기획 및 주제 선정</a:t>
                      </a:r>
                      <a:endParaRPr kumimoji="0" lang="en-US" altLang="ko-KR" sz="160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kumimoji="0" lang="ko-KR" altLang="en-US" sz="160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발표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680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137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63452" y="1057908"/>
            <a:ext cx="1039068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기간 및 구체적 활동 </a:t>
            </a:r>
            <a:endParaRPr lang="en-US" altLang="ko-KR" b="1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786006"/>
              </p:ext>
            </p:extLst>
          </p:nvPr>
        </p:nvGraphicFramePr>
        <p:xfrm>
          <a:off x="1138753" y="2060848"/>
          <a:ext cx="10153129" cy="382707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7936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363890">
                  <a:extLst>
                    <a:ext uri="{9D8B030D-6E8A-4147-A177-3AD203B41FA5}">
                      <a16:colId xmlns:a16="http://schemas.microsoft.com/office/drawing/2014/main" val="2457702995"/>
                    </a:ext>
                  </a:extLst>
                </a:gridCol>
                <a:gridCol w="382434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2185537">
                  <a:extLst>
                    <a:ext uri="{9D8B030D-6E8A-4147-A177-3AD203B41FA5}">
                      <a16:colId xmlns:a16="http://schemas.microsoft.com/office/drawing/2014/main" val="1146148137"/>
                    </a:ext>
                  </a:extLst>
                </a:gridCol>
              </a:tblGrid>
              <a:tr h="3960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구분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기간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활동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비고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5403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사전 기획</a:t>
                      </a:r>
                      <a:endParaRPr lang="ko-KR" altLang="en-US" sz="1500" b="1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en-US" altLang="ko-KR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9/27(</a:t>
                      </a:r>
                      <a:r>
                        <a:rPr lang="ko-KR" altLang="en-US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~9/29(</a:t>
                      </a:r>
                      <a:r>
                        <a:rPr lang="ko-KR" altLang="en-US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수</a:t>
                      </a:r>
                      <a:r>
                        <a:rPr lang="en-US" altLang="ko-KR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프로젝트 기획 및 주제 선정</a:t>
                      </a:r>
                      <a:endParaRPr lang="en-US" altLang="ko-KR" sz="150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코드 구조 설계</a:t>
                      </a:r>
                      <a:endParaRPr lang="en-US" altLang="ko-KR" sz="15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아이디어 선정</a:t>
                      </a:r>
                      <a:endParaRPr lang="en-US" altLang="ko-KR" sz="15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5502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0" u="none" strike="noStrike" kern="1200" cap="none" spc="-10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데이터 수집</a:t>
                      </a: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9/30(</a:t>
                      </a:r>
                      <a:r>
                        <a:rPr lang="ko-KR" altLang="en-US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목</a:t>
                      </a:r>
                      <a:r>
                        <a:rPr lang="en-US" altLang="ko-KR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10/2(</a:t>
                      </a:r>
                      <a:r>
                        <a:rPr lang="ko-KR" altLang="en-US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토</a:t>
                      </a:r>
                      <a:r>
                        <a:rPr lang="en-US" altLang="ko-KR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필요 데이터  및 수집 절차 정의</a:t>
                      </a:r>
                      <a:endParaRPr lang="en-US" altLang="ko-KR" sz="15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외부 데이터 수집</a:t>
                      </a:r>
                      <a:endParaRPr lang="en-US" altLang="ko-KR" sz="15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대구</a:t>
                      </a:r>
                      <a:r>
                        <a:rPr lang="en-US" altLang="ko-KR" sz="1500" b="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500" b="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포항 고속도로주행 영상 수집 </a:t>
                      </a:r>
                      <a:endParaRPr lang="en-US" altLang="ko-KR" sz="15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585898"/>
                  </a:ext>
                </a:extLst>
              </a:tr>
              <a:tr h="5403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0" u="none" strike="noStrike" kern="1200" cap="none" spc="-10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코드 구현</a:t>
                      </a: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10/4(</a:t>
                      </a:r>
                      <a:r>
                        <a:rPr lang="ko-KR" altLang="en-US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10/6(</a:t>
                      </a:r>
                      <a:r>
                        <a:rPr lang="ko-KR" altLang="en-US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수</a:t>
                      </a:r>
                      <a:r>
                        <a:rPr lang="en-US" altLang="ko-KR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데이터 코딩</a:t>
                      </a:r>
                      <a:endParaRPr lang="en-US" altLang="ko-KR" sz="15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0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팀별 중간보고 실시</a:t>
                      </a:r>
                      <a:endParaRPr lang="en-US" altLang="ko-KR" sz="15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87332"/>
                  </a:ext>
                </a:extLst>
              </a:tr>
              <a:tr h="5403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코드 함수화</a:t>
                      </a:r>
                      <a:endParaRPr lang="ko-KR" altLang="en-US" sz="1500" b="1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10/7(</a:t>
                      </a:r>
                      <a:r>
                        <a:rPr lang="ko-KR" altLang="en-US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목</a:t>
                      </a:r>
                      <a:r>
                        <a:rPr lang="en-US" altLang="ko-KR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10/11(</a:t>
                      </a:r>
                      <a:r>
                        <a:rPr lang="ko-KR" altLang="en-US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데이터 코드 함수화</a:t>
                      </a:r>
                      <a:endParaRPr lang="ko-KR" altLang="en-US" sz="1500" b="0" i="0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0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최적화</a:t>
                      </a:r>
                      <a:r>
                        <a:rPr lang="en-US" altLang="ko-KR" sz="1500" i="0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,</a:t>
                      </a:r>
                      <a:r>
                        <a:rPr lang="en-US" altLang="ko-KR" sz="1500" i="0" u="none" strike="noStrike" spc="-1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ko-KR" altLang="en-US" sz="1500" i="0" u="none" strike="noStrike" spc="-1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오류 수정</a:t>
                      </a:r>
                      <a:endParaRPr lang="ko-KR" altLang="en-US" sz="1500" b="0" i="0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716193"/>
                  </a:ext>
                </a:extLst>
              </a:tr>
              <a:tr h="5502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발표 자료 정리</a:t>
                      </a:r>
                      <a:endParaRPr kumimoji="0" lang="ko-KR" altLang="en-US" sz="15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10/12(</a:t>
                      </a:r>
                      <a:r>
                        <a:rPr lang="ko-KR" altLang="en-US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화</a:t>
                      </a:r>
                      <a:r>
                        <a:rPr lang="en-US" altLang="ko-KR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10/14(</a:t>
                      </a:r>
                      <a:r>
                        <a:rPr lang="ko-KR" altLang="en-US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목</a:t>
                      </a:r>
                      <a:r>
                        <a:rPr lang="en-US" altLang="ko-KR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b="0" i="0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PPT </a:t>
                      </a:r>
                      <a:r>
                        <a:rPr lang="ko-KR" altLang="en-US" sz="1500" b="0" i="0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설계 및 제작</a:t>
                      </a:r>
                      <a:endParaRPr lang="en-US" altLang="ko-KR" sz="1500" b="0" i="0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0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최종 발표 준비</a:t>
                      </a: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0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중간 발표 보고 실시</a:t>
                      </a:r>
                      <a:endParaRPr lang="ko-KR" altLang="en-US" sz="1500" b="0" i="0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5403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총 개발기간</a:t>
                      </a:r>
                      <a:endParaRPr kumimoji="0" lang="ko-KR" altLang="en-US" sz="15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9/27(</a:t>
                      </a:r>
                      <a:r>
                        <a:rPr lang="ko-KR" altLang="en-US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10/14(</a:t>
                      </a:r>
                      <a:r>
                        <a:rPr lang="ko-KR" altLang="en-US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목</a:t>
                      </a:r>
                      <a:r>
                        <a:rPr lang="en-US" altLang="ko-KR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)(</a:t>
                      </a:r>
                      <a:r>
                        <a:rPr lang="ko-KR" altLang="en-US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총 </a:t>
                      </a:r>
                      <a:r>
                        <a:rPr lang="en-US" altLang="ko-KR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주</a:t>
                      </a:r>
                      <a:r>
                        <a:rPr lang="en-US" altLang="ko-KR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500" i="0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</a:t>
                      </a:r>
                      <a:endParaRPr lang="ko-KR" altLang="en-US" sz="1500" b="0" i="0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500" i="0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</a:t>
                      </a:r>
                      <a:endParaRPr lang="ko-KR" altLang="en-US" sz="1500" b="0" i="0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947352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659396" y="105273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35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4185761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절차 및 방법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5642243" y="790307"/>
            <a:ext cx="600801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384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결과 제시 ①</a:t>
            </a: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코드 구조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0150" y="116356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78AB2C-9340-44CE-A85F-73C12B3DA2FE}"/>
              </a:ext>
            </a:extLst>
          </p:cNvPr>
          <p:cNvSpPr txBox="1"/>
          <p:nvPr/>
        </p:nvSpPr>
        <p:spPr>
          <a:xfrm>
            <a:off x="1114206" y="1175995"/>
            <a:ext cx="1039068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코드 진행절차</a:t>
            </a:r>
            <a:endParaRPr lang="en-US" altLang="ko-KR" b="1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8AA3ADB-8CC8-44BF-916F-D37169486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50" y="1801493"/>
            <a:ext cx="10687390" cy="41948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10150" y="116356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255958" y="980729"/>
            <a:ext cx="11632034" cy="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78AB2C-9340-44CE-A85F-73C12B3DA2FE}"/>
              </a:ext>
            </a:extLst>
          </p:cNvPr>
          <p:cNvSpPr txBox="1"/>
          <p:nvPr/>
        </p:nvSpPr>
        <p:spPr>
          <a:xfrm>
            <a:off x="1114206" y="1175995"/>
            <a:ext cx="1039068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코드 진행절차</a:t>
            </a:r>
            <a:endParaRPr lang="en-US" altLang="ko-KR" b="1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2511249-DEAB-47A9-8152-B9A845133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50" y="1801493"/>
            <a:ext cx="10687390" cy="4194801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D3A277A-2D39-4146-B7B8-1CB2241F2B08}"/>
              </a:ext>
            </a:extLst>
          </p:cNvPr>
          <p:cNvSpPr/>
          <p:nvPr/>
        </p:nvSpPr>
        <p:spPr>
          <a:xfrm>
            <a:off x="950839" y="1925221"/>
            <a:ext cx="1619240" cy="7920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Calibrate Camera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7A695DB-B511-4D3D-A8E6-BC7DD7A7E147}"/>
              </a:ext>
            </a:extLst>
          </p:cNvPr>
          <p:cNvSpPr/>
          <p:nvPr/>
        </p:nvSpPr>
        <p:spPr>
          <a:xfrm>
            <a:off x="2820849" y="1926357"/>
            <a:ext cx="1619240" cy="7920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pc="-150" dirty="0">
                <a:solidFill>
                  <a:srgbClr val="FF0000"/>
                </a:solidFill>
              </a:rPr>
              <a:t>Pickle</a:t>
            </a:r>
            <a:r>
              <a:rPr lang="ko-KR" altLang="en-US" b="1" spc="-150" dirty="0">
                <a:solidFill>
                  <a:srgbClr val="FF0000"/>
                </a:solidFill>
              </a:rPr>
              <a:t> 파일 생성</a:t>
            </a:r>
          </a:p>
        </p:txBody>
      </p:sp>
    </p:spTree>
    <p:extLst>
      <p:ext uri="{BB962C8B-B14F-4D97-AF65-F5344CB8AC3E}">
        <p14:creationId xmlns:p14="http://schemas.microsoft.com/office/powerpoint/2010/main" val="4053513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89310" y="1262440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56215" y="797079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결과 제시 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②</a:t>
            </a: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Calibrate Camera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92B663-D45A-4019-A511-28725851A858}"/>
              </a:ext>
            </a:extLst>
          </p:cNvPr>
          <p:cNvSpPr txBox="1"/>
          <p:nvPr/>
        </p:nvSpPr>
        <p:spPr>
          <a:xfrm>
            <a:off x="1156215" y="1264030"/>
            <a:ext cx="1039068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카메라 왜곡 보정 </a:t>
            </a:r>
            <a:endParaRPr lang="en-US" altLang="ko-KR" b="1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13CEA2A-8B22-4C5D-96D8-81B47A8B42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13" y="4581293"/>
            <a:ext cx="5688644" cy="18620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cv2.imread(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camera_cal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test_cal.jpg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img.shape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[: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img_size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mtx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rvecs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tvecs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cv2.calibrateCamera(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objpoints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imgpoints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img_size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cv2.undistort(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mtx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mtx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cv2.imwrite(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camera_cal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/test_undist.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jpg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dist_pickle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dist_pickle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mtx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mtx</a:t>
            </a: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dist_pickle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dist</a:t>
            </a: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pickle.dump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dist_pickle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camera_cal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wide_dist_pickle.p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wb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) )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FE866E4-5E91-4AEA-B883-87F58C0DD6B6}"/>
              </a:ext>
            </a:extLst>
          </p:cNvPr>
          <p:cNvGrpSpPr/>
          <p:nvPr/>
        </p:nvGrpSpPr>
        <p:grpSpPr>
          <a:xfrm>
            <a:off x="1955540" y="1747758"/>
            <a:ext cx="7668773" cy="2581784"/>
            <a:chOff x="1955540" y="1747758"/>
            <a:chExt cx="7668773" cy="258178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F3629C7-B286-48D1-AC47-84843860B655}"/>
                </a:ext>
              </a:extLst>
            </p:cNvPr>
            <p:cNvGrpSpPr/>
            <p:nvPr/>
          </p:nvGrpSpPr>
          <p:grpSpPr>
            <a:xfrm>
              <a:off x="1955540" y="1747758"/>
              <a:ext cx="2973053" cy="2581784"/>
              <a:chOff x="689310" y="1755960"/>
              <a:chExt cx="5400000" cy="4689332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8078E1A2-747E-4034-960A-E5B77E52D7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50128"/>
              <a:stretch/>
            </p:blipFill>
            <p:spPr>
              <a:xfrm>
                <a:off x="689310" y="1755960"/>
                <a:ext cx="5400000" cy="4320000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7B8CFE-F799-4483-80D4-4F4DAA289E07}"/>
                  </a:ext>
                </a:extLst>
              </p:cNvPr>
              <p:cNvSpPr txBox="1"/>
              <p:nvPr/>
            </p:nvSpPr>
            <p:spPr>
              <a:xfrm>
                <a:off x="689310" y="6075960"/>
                <a:ext cx="53999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Before</a:t>
                </a:r>
                <a:endParaRPr lang="ko-KR" altLang="en-US" dirty="0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0882F77-EBFC-4D48-9269-B4CC41A6C1D1}"/>
                </a:ext>
              </a:extLst>
            </p:cNvPr>
            <p:cNvGrpSpPr/>
            <p:nvPr/>
          </p:nvGrpSpPr>
          <p:grpSpPr>
            <a:xfrm>
              <a:off x="6651259" y="1748786"/>
              <a:ext cx="2973054" cy="2580756"/>
              <a:chOff x="6326981" y="1755960"/>
              <a:chExt cx="5400000" cy="4687464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0DBF8535-1E43-406B-8EAA-9EB89C4F2B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317" r="-1"/>
              <a:stretch/>
            </p:blipFill>
            <p:spPr>
              <a:xfrm>
                <a:off x="6326981" y="1755960"/>
                <a:ext cx="5400000" cy="4320000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CD44F5-DD51-49BD-877B-39851B6A5C3E}"/>
                  </a:ext>
                </a:extLst>
              </p:cNvPr>
              <p:cNvSpPr txBox="1"/>
              <p:nvPr/>
            </p:nvSpPr>
            <p:spPr>
              <a:xfrm>
                <a:off x="6326981" y="6074092"/>
                <a:ext cx="53999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After</a:t>
                </a:r>
                <a:endParaRPr lang="ko-KR" altLang="en-US" dirty="0"/>
              </a:p>
            </p:txBody>
          </p:sp>
        </p:grpSp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BD51F2FB-F209-46A7-928F-C072F704B1B0}"/>
                </a:ext>
              </a:extLst>
            </p:cNvPr>
            <p:cNvSpPr/>
            <p:nvPr/>
          </p:nvSpPr>
          <p:spPr>
            <a:xfrm>
              <a:off x="5429926" y="2756876"/>
              <a:ext cx="720000" cy="36020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6509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10150" y="116356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255958" y="980729"/>
            <a:ext cx="11632034" cy="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78AB2C-9340-44CE-A85F-73C12B3DA2FE}"/>
              </a:ext>
            </a:extLst>
          </p:cNvPr>
          <p:cNvSpPr txBox="1"/>
          <p:nvPr/>
        </p:nvSpPr>
        <p:spPr>
          <a:xfrm>
            <a:off x="1114206" y="1175995"/>
            <a:ext cx="1039068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코드 진행절차</a:t>
            </a:r>
            <a:endParaRPr lang="en-US" altLang="ko-KR" b="1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2511249-DEAB-47A9-8152-B9A845133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50" y="1801493"/>
            <a:ext cx="10687390" cy="4194801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D3A277A-2D39-4146-B7B8-1CB2241F2B08}"/>
              </a:ext>
            </a:extLst>
          </p:cNvPr>
          <p:cNvSpPr/>
          <p:nvPr/>
        </p:nvSpPr>
        <p:spPr>
          <a:xfrm>
            <a:off x="4026994" y="2861373"/>
            <a:ext cx="1619240" cy="7920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Perspective</a:t>
            </a:r>
          </a:p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Transform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386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김당근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431E"/>
      </a:accent1>
      <a:accent2>
        <a:srgbClr val="E41A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3519</TotalTime>
  <Words>2808</Words>
  <Application>Microsoft Office PowerPoint</Application>
  <PresentationFormat>와이드스크린</PresentationFormat>
  <Paragraphs>447</Paragraphs>
  <Slides>36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6" baseType="lpstr">
      <vt:lpstr>Consolas</vt:lpstr>
      <vt:lpstr>Calibri</vt:lpstr>
      <vt:lpstr>Arial</vt:lpstr>
      <vt:lpstr>휴먼둥근헤드라인</vt:lpstr>
      <vt:lpstr>Batang</vt:lpstr>
      <vt:lpstr>Wingdings</vt:lpstr>
      <vt:lpstr>HY견고딕</vt:lpstr>
      <vt:lpstr>맑은 고딕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김다은</dc:creator>
  <cp:lastModifiedBy>user</cp:lastModifiedBy>
  <cp:revision>303</cp:revision>
  <dcterms:created xsi:type="dcterms:W3CDTF">2014-04-29T00:37:20Z</dcterms:created>
  <dcterms:modified xsi:type="dcterms:W3CDTF">2021-10-18T06:45:19Z</dcterms:modified>
</cp:coreProperties>
</file>